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
  </p:notesMasterIdLst>
  <p:sldIdLst>
    <p:sldId id="256" r:id="rId4"/>
    <p:sldId id="268" r:id="rId5"/>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A8B7"/>
    <a:srgbClr val="FF99CC"/>
    <a:srgbClr val="F814C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中間スタイル 3 - アクセント 5">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5"/>
          </a:solidFill>
        </a:fill>
      </a:tcStyle>
    </a:lastCol>
    <a:firstCol>
      <a:tcTxStyle b="on">
        <a:fontRef idx="minor">
          <a:srgbClr val="00000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中間スタイル 4 - アクセント 5">
    <a:wholeTbl>
      <a:tcTxStyle>
        <a:fontRef idx="minor">
          <a:srgbClr val="00000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980"/>
    <p:restoredTop sz="94660"/>
  </p:normalViewPr>
  <p:slideViewPr>
    <p:cSldViewPr>
      <p:cViewPr>
        <p:scale>
          <a:sx n="125" d="100"/>
          <a:sy n="125" d="100"/>
        </p:scale>
        <p:origin x="-1254" y="321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5EAC4E5-659D-42C1-84B5-07256C1DBF5D}" type="datetimeFigureOut">
              <a:rPr kumimoji="1" lang="ja-JP" altLang="en-US" smtClean="0"/>
              <a:t>2026/1/27</a:t>
            </a:fld>
            <a:endParaRPr kumimoji="1" lang="ja-JP" altLang="en-US"/>
          </a:p>
        </p:txBody>
      </p:sp>
      <p:sp>
        <p:nvSpPr>
          <p:cNvPr id="1102"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3AA6A374-A7A0-4C32-B620-893BA829BAD0}" type="slidenum">
              <a:rPr kumimoji="1" lang="ja-JP" altLang="en-US" smtClean="0"/>
              <a:t>‹#›</a:t>
            </a:fld>
            <a:endParaRPr kumimoji="1" lang="ja-JP" altLang="en-US"/>
          </a:p>
        </p:txBody>
      </p:sp>
    </p:spTree>
    <p:extLst>
      <p:ext uri="{BB962C8B-B14F-4D97-AF65-F5344CB8AC3E}">
        <p14:creationId xmlns:p14="http://schemas.microsoft.com/office/powerpoint/2010/main" val="15046093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02" name="スライド イメージ プレースホルダー 1"/>
          <p:cNvSpPr>
            <a:spLocks noGrp="1" noRot="1" noChangeAspect="1"/>
          </p:cNvSpPr>
          <p:nvPr>
            <p:ph type="sldImg"/>
          </p:nvPr>
        </p:nvSpPr>
        <p:spPr/>
      </p:sp>
      <p:sp>
        <p:nvSpPr>
          <p:cNvPr id="1203" name="ノート プレースホルダー 2"/>
          <p:cNvSpPr>
            <a:spLocks noGrp="1"/>
          </p:cNvSpPr>
          <p:nvPr>
            <p:ph type="body" idx="1"/>
          </p:nvPr>
        </p:nvSpPr>
        <p:spPr/>
        <p:txBody>
          <a:bodyPr/>
          <a:lstStyle/>
          <a:p>
            <a:endParaRPr kumimoji="1" lang="ja-JP" altLang="en-US" dirty="0"/>
          </a:p>
        </p:txBody>
      </p:sp>
      <p:sp>
        <p:nvSpPr>
          <p:cNvPr id="1204" name="スライド番号プレースホルダー 3"/>
          <p:cNvSpPr>
            <a:spLocks noGrp="1"/>
          </p:cNvSpPr>
          <p:nvPr>
            <p:ph type="sldNum" sz="quarter" idx="10"/>
          </p:nvPr>
        </p:nvSpPr>
        <p:spPr/>
        <p:txBody>
          <a:bodyPr/>
          <a:lstStyle/>
          <a:p>
            <a:fld id="{3AA6A374-A7A0-4C32-B620-893BA829BAD0}" type="slidenum">
              <a:rPr kumimoji="1" lang="ja-JP" altLang="en-US" smtClean="0"/>
              <a:t>1</a:t>
            </a:fld>
            <a:endParaRPr kumimoji="1" lang="ja-JP" altLang="en-US"/>
          </a:p>
        </p:txBody>
      </p:sp>
    </p:spTree>
    <p:extLst>
      <p:ext uri="{BB962C8B-B14F-4D97-AF65-F5344CB8AC3E}">
        <p14:creationId xmlns:p14="http://schemas.microsoft.com/office/powerpoint/2010/main" val="2749271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61" name="四角形 114"/>
          <p:cNvSpPr>
            <a:spLocks noGrp="1" noRot="1" noChangeAspect="1"/>
          </p:cNvSpPr>
          <p:nvPr>
            <p:ph type="sldImg" idx="2"/>
          </p:nvPr>
        </p:nvSpPr>
        <p:spPr>
          <a:prstGeom prst="rect">
            <a:avLst/>
          </a:prstGeom>
        </p:spPr>
        <p:txBody>
          <a:bodyPr/>
          <a:lstStyle/>
          <a:p>
            <a:endParaRPr kumimoji="1" lang="ja-JP" altLang="en-US"/>
          </a:p>
        </p:txBody>
      </p:sp>
      <p:sp>
        <p:nvSpPr>
          <p:cNvPr id="1262" name="四角形 115"/>
          <p:cNvSpPr>
            <a:spLocks noGrp="1"/>
          </p:cNvSpPr>
          <p:nvPr>
            <p:ph type="body" sz="quarter" idx="3"/>
          </p:nvPr>
        </p:nvSpPr>
        <p:spPr>
          <a:prstGeom prst="rect">
            <a:avLst/>
          </a:prstGeom>
        </p:spPr>
        <p:txBody>
          <a:bodyPr/>
          <a:lstStyle/>
          <a:p>
            <a:endParaRPr kumimoji="1" lang="ja-JP" altLang="en-US" dirty="0"/>
          </a:p>
        </p:txBody>
      </p:sp>
      <p:sp>
        <p:nvSpPr>
          <p:cNvPr id="1263" name="四角形 116"/>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3AA6A374-A7A0-4C32-B620-893BA829BAD0}" type="slidenum">
              <a:rPr kumimoji="1" lang="ja-JP" altLang="en-US" smtClean="0"/>
              <a:t>2</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514350" y="3077282"/>
            <a:ext cx="5829300" cy="2123369"/>
          </a:xfrm>
        </p:spPr>
        <p:txBody>
          <a:bodyPr/>
          <a:lstStyle/>
          <a:p>
            <a:r>
              <a:rPr kumimoji="1" lang="ja-JP" altLang="en-US" smtClean="0"/>
              <a:t>マスター タイトルの書式設定</a:t>
            </a:r>
            <a:endParaRPr kumimoji="1" lang="ja-JP" altLang="en-US"/>
          </a:p>
        </p:txBody>
      </p:sp>
      <p:sp>
        <p:nvSpPr>
          <p:cNvPr id="1032"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1033" name="日付プレースホルダー 3"/>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347141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89"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ー 3"/>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3962818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3729037" y="573264"/>
            <a:ext cx="1157288" cy="12208228"/>
          </a:xfrm>
        </p:spPr>
        <p:txBody>
          <a:bodyPr vert="eaVert"/>
          <a:lstStyle/>
          <a:p>
            <a:r>
              <a:rPr kumimoji="1" lang="ja-JP" altLang="en-US" smtClean="0"/>
              <a:t>マスター タイトルの書式設定</a:t>
            </a:r>
            <a:endParaRPr kumimoji="1" lang="ja-JP" altLang="en-US"/>
          </a:p>
        </p:txBody>
      </p:sp>
      <p:sp>
        <p:nvSpPr>
          <p:cNvPr id="1095" name="縦書きテキスト プレースホルダー 2"/>
          <p:cNvSpPr>
            <a:spLocks noGrp="1"/>
          </p:cNvSpPr>
          <p:nvPr>
            <p:ph type="body" orient="vert" idx="1"/>
          </p:nvPr>
        </p:nvSpPr>
        <p:spPr>
          <a:xfrm>
            <a:off x="257175" y="573264"/>
            <a:ext cx="3357563" cy="1220822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ー 3"/>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192419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684117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1044"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2449819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50" name="コンテンツ プレースホルダー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ー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ー 4"/>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3436317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1057"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ー 6"/>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2586996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66" name="日付プレースホルダー 2"/>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60427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395038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1075"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2990032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1082"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48862583-F206-430C-A430-BEF7897320DC}" type="datetimeFigureOut">
              <a:rPr kumimoji="1" lang="ja-JP" altLang="en-US" smtClean="0"/>
              <a:t>2026/1/27</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42554519"/>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1026"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48862583-F206-430C-A430-BEF7897320DC}" type="datetimeFigureOut">
              <a:rPr kumimoji="1" lang="ja-JP" altLang="en-US" smtClean="0"/>
              <a:t>2026/1/27</a:t>
            </a:fld>
            <a:endParaRPr kumimoji="1" lang="ja-JP" altLang="en-US"/>
          </a:p>
        </p:txBody>
      </p:sp>
      <p:sp>
        <p:nvSpPr>
          <p:cNvPr id="1028"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3A472C09-7C49-4E08-A708-CC35FD4A55F1}" type="slidenum">
              <a:rPr kumimoji="1" lang="ja-JP" altLang="en-US" smtClean="0"/>
              <a:t>‹#›</a:t>
            </a:fld>
            <a:endParaRPr kumimoji="1" lang="ja-JP" altLang="en-US"/>
          </a:p>
        </p:txBody>
      </p:sp>
    </p:spTree>
    <p:extLst>
      <p:ext uri="{BB962C8B-B14F-4D97-AF65-F5344CB8AC3E}">
        <p14:creationId xmlns:p14="http://schemas.microsoft.com/office/powerpoint/2010/main" val="912227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jpeg"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slideLayout" Target="../slideLayouts/slideLayout1.xml" /><Relationship Id="rId6" Type="http://schemas.openxmlformats.org/officeDocument/2006/relationships/notesSlide" Target="../notesSlides/notesSlide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107" name="図 1"/>
          <p:cNvPicPr>
            <a:picLocks noChangeAspect="1"/>
          </p:cNvPicPr>
          <p:nvPr/>
        </p:nvPicPr>
        <p:blipFill>
          <a:blip r:embed="rId1"/>
          <a:srcRect t="57787"/>
          <a:stretch>
            <a:fillRect/>
          </a:stretch>
        </p:blipFill>
        <p:spPr>
          <a:xfrm>
            <a:off x="0" y="-27326"/>
            <a:ext cx="6858000" cy="1882522"/>
          </a:xfrm>
          <a:prstGeom prst="rect">
            <a:avLst/>
          </a:prstGeom>
        </p:spPr>
      </p:pic>
      <p:grpSp>
        <p:nvGrpSpPr>
          <p:cNvPr id="1108" name="グループ 149"/>
          <p:cNvGrpSpPr/>
          <p:nvPr/>
        </p:nvGrpSpPr>
        <p:grpSpPr>
          <a:xfrm>
            <a:off x="28352" y="1928664"/>
            <a:ext cx="1145699" cy="386692"/>
            <a:chOff x="-49701" y="4377000"/>
            <a:chExt cx="1145699" cy="386692"/>
          </a:xfrm>
        </p:grpSpPr>
        <p:sp>
          <p:nvSpPr>
            <p:cNvPr id="1109" name="四角形 144"/>
            <p:cNvSpPr/>
            <p:nvPr/>
          </p:nvSpPr>
          <p:spPr>
            <a:xfrm>
              <a:off x="47625" y="4377000"/>
              <a:ext cx="951048" cy="367870"/>
            </a:xfrm>
            <a:prstGeom prst="rect">
              <a:avLst/>
            </a:prstGeom>
            <a:solidFill>
              <a:schemeClr val="accent5">
                <a:lumMod val="60000"/>
                <a:lumOff val="40000"/>
              </a:schemeClr>
            </a:solidFill>
            <a:ln w="25400" cap="flat" cmpd="sng" algn="ctr">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10" name="テキスト ボックス 13"/>
            <p:cNvSpPr txBox="1"/>
            <p:nvPr/>
          </p:nvSpPr>
          <p:spPr>
            <a:xfrm>
              <a:off x="-49701" y="4395253"/>
              <a:ext cx="1145699" cy="368439"/>
            </a:xfrm>
            <a:prstGeom prst="rect">
              <a:avLst/>
            </a:prstGeom>
            <a:noFill/>
            <a:ln/>
          </p:spPr>
          <p:txBody>
            <a:bodyPr wrap="square" rtlCol="0">
              <a:spAutoFit/>
            </a:bodyPr>
            <a:lstStyle/>
            <a:p>
              <a:r>
                <a:rPr kumimoji="1" lang="ja-JP" altLang="en-US" dirty="0" smtClean="0">
                  <a:ln w="19050">
                    <a:noFill/>
                  </a:ln>
                  <a:latin typeface="UD デジタル 教科書体 NK-B" panose="02020700000000000000" pitchFamily="18" charset="-128"/>
                  <a:ea typeface="UD デジタル 教科書体 NK-B" panose="02020700000000000000" pitchFamily="18" charset="-128"/>
                </a:rPr>
                <a:t>申込期間</a:t>
              </a:r>
              <a:endParaRPr kumimoji="1" lang="ja-JP" altLang="en-US" dirty="0">
                <a:ln w="19050">
                  <a:noFill/>
                </a:ln>
                <a:latin typeface="UD デジタル 教科書体 NK-B" panose="02020700000000000000" pitchFamily="18" charset="-128"/>
                <a:ea typeface="UD デジタル 教科書体 NK-B" panose="02020700000000000000" pitchFamily="18" charset="-128"/>
              </a:endParaRPr>
            </a:p>
          </p:txBody>
        </p:sp>
      </p:grpSp>
      <p:sp>
        <p:nvSpPr>
          <p:cNvPr id="1111" name="テキスト ボックス 14"/>
          <p:cNvSpPr txBox="1"/>
          <p:nvPr/>
        </p:nvSpPr>
        <p:spPr>
          <a:xfrm>
            <a:off x="1124740" y="1859290"/>
            <a:ext cx="5688381" cy="645438"/>
          </a:xfrm>
          <a:prstGeom prst="rect">
            <a:avLst/>
          </a:prstGeom>
          <a:noFill/>
        </p:spPr>
        <p:txBody>
          <a:bodyPr wrap="square" rtlCol="0">
            <a:spAutoFit/>
          </a:bodyPr>
          <a:lstStyle/>
          <a:p>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令和</a:t>
            </a:r>
            <a:r>
              <a:rPr lang="ja-JP" altLang="en-US" sz="2400" dirty="0" smtClean="0">
                <a:ln w="19050">
                  <a:noFill/>
                </a:ln>
                <a:latin typeface="UD デジタル 教科書体 NK-B" panose="02020700000000000000" pitchFamily="18" charset="-128"/>
                <a:ea typeface="UD デジタル 教科書体 NK-B" panose="02020700000000000000" pitchFamily="18" charset="-128"/>
              </a:rPr>
              <a:t>8</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年</a:t>
            </a:r>
            <a:r>
              <a:rPr lang="ja-JP" altLang="en-US" sz="2400" dirty="0" smtClean="0">
                <a:ln w="19050">
                  <a:noFill/>
                </a:ln>
                <a:latin typeface="UD デジタル 教科書体 NK-B" panose="02020700000000000000" pitchFamily="18" charset="-128"/>
                <a:ea typeface="UD デジタル 教科書体 NK-B" panose="02020700000000000000" pitchFamily="18" charset="-128"/>
              </a:rPr>
              <a:t>３</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月</a:t>
            </a:r>
            <a:r>
              <a:rPr lang="ja-JP" altLang="en-US" sz="2400" dirty="0" smtClean="0">
                <a:ln w="19050">
                  <a:noFill/>
                </a:ln>
                <a:latin typeface="UD デジタル 教科書体 NK-B" panose="02020700000000000000" pitchFamily="18" charset="-128"/>
                <a:ea typeface="UD デジタル 教科書体 NK-B" panose="02020700000000000000" pitchFamily="18" charset="-128"/>
              </a:rPr>
              <a:t>２</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日（月）から令和</a:t>
            </a:r>
            <a:r>
              <a:rPr lang="ja-JP" altLang="en-US" sz="2400" dirty="0" smtClean="0">
                <a:ln w="19050">
                  <a:noFill/>
                </a:ln>
                <a:latin typeface="UD デジタル 教科書体 NK-B" panose="02020700000000000000" pitchFamily="18" charset="-128"/>
                <a:ea typeface="UD デジタル 教科書体 NK-B" panose="02020700000000000000" pitchFamily="18" charset="-128"/>
              </a:rPr>
              <a:t>８</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年</a:t>
            </a:r>
            <a:r>
              <a:rPr lang="ja-JP" altLang="en-US" sz="2400" dirty="0" smtClean="0">
                <a:ln w="19050">
                  <a:noFill/>
                </a:ln>
                <a:latin typeface="UD デジタル 教科書体 NK-B" panose="02020700000000000000" pitchFamily="18" charset="-128"/>
                <a:ea typeface="UD デジタル 教科書体 NK-B" panose="02020700000000000000" pitchFamily="18" charset="-128"/>
              </a:rPr>
              <a:t>５</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月</a:t>
            </a:r>
            <a:r>
              <a:rPr lang="ja-JP" altLang="en-US" sz="2400" dirty="0" smtClean="0">
                <a:ln w="19050">
                  <a:noFill/>
                </a:ln>
                <a:latin typeface="UD デジタル 教科書体 NK-B" panose="02020700000000000000" pitchFamily="18" charset="-128"/>
                <a:ea typeface="UD デジタル 教科書体 NK-B" panose="02020700000000000000" pitchFamily="18" charset="-128"/>
              </a:rPr>
              <a:t>２９</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日（</a:t>
            </a:r>
            <a:r>
              <a:rPr lang="ja-JP" altLang="en-US" sz="1600" dirty="0">
                <a:ln w="19050">
                  <a:noFill/>
                </a:ln>
                <a:latin typeface="UD デジタル 教科書体 NK-B" panose="02020700000000000000" pitchFamily="18" charset="-128"/>
                <a:ea typeface="UD デジタル 教科書体 NK-B" panose="02020700000000000000" pitchFamily="18" charset="-128"/>
              </a:rPr>
              <a:t>金</a:t>
            </a:r>
            <a:r>
              <a:rPr lang="ja-JP" altLang="en-US" sz="1600" dirty="0" smtClean="0">
                <a:ln w="19050">
                  <a:noFill/>
                </a:ln>
                <a:latin typeface="UD デジタル 教科書体 NK-B" panose="02020700000000000000" pitchFamily="18" charset="-128"/>
                <a:ea typeface="UD デジタル 教科書体 NK-B" panose="02020700000000000000" pitchFamily="18" charset="-128"/>
              </a:rPr>
              <a:t>）まで</a:t>
            </a:r>
          </a:p>
          <a:p>
            <a:r>
              <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rPr>
              <a:t>※</a:t>
            </a: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申込期間終了後もご協賛いただけますが、特典の対象とならない場合がございます。</a:t>
            </a:r>
            <a:endParaRPr kumimoji="1" lang="ja-JP" altLang="en-US" sz="1200" dirty="0">
              <a:ln w="19050">
                <a:noFill/>
              </a:ln>
              <a:latin typeface="UD デジタル 教科書体 NK-B" panose="02020700000000000000" pitchFamily="18" charset="-128"/>
              <a:ea typeface="UD デジタル 教科書体 NK-B" panose="02020700000000000000" pitchFamily="18" charset="-128"/>
            </a:endParaRPr>
          </a:p>
        </p:txBody>
      </p:sp>
      <p:graphicFrame>
        <p:nvGraphicFramePr>
          <p:cNvPr id="1112" name="表 19"/>
          <p:cNvGraphicFramePr>
            <a:graphicFrameLocks noGrp="1"/>
          </p:cNvGraphicFramePr>
          <p:nvPr>
            <p:extLst>
              <p:ext uri="{D42A27DB-BD31-4B8C-83A1-F6EECF244321}">
                <p14:modId xmlns:p14="http://schemas.microsoft.com/office/powerpoint/2010/main" val="55319762"/>
              </p:ext>
            </p:extLst>
          </p:nvPr>
        </p:nvGraphicFramePr>
        <p:xfrm>
          <a:off x="1340535" y="6985818"/>
          <a:ext cx="4559446" cy="2153726"/>
        </p:xfrm>
        <a:graphic>
          <a:graphicData uri="http://schemas.openxmlformats.org/drawingml/2006/table">
            <a:tbl>
              <a:tblPr firstRow="1" bandRow="1">
                <a:tableStyleId>{5C22544A-7EE6-4342-B048-85BDC9FD1C3A}</a:tableStyleId>
              </a:tblPr>
              <a:tblGrid>
                <a:gridCol w="834475">
                  <a:extLst>
                    <a:ext uri="{9D8B030D-6E8A-4147-A177-3AD203B41FA5}"/>
                  </a:extLst>
                </a:gridCol>
                <a:gridCol w="906912">
                  <a:extLst>
                    <a:ext uri="{9D8B030D-6E8A-4147-A177-3AD203B41FA5}"/>
                  </a:extLst>
                </a:gridCol>
                <a:gridCol w="639102">
                  <a:extLst>
                    <a:ext uri="{9D8B030D-6E8A-4147-A177-3AD203B41FA5}"/>
                  </a:extLst>
                </a:gridCol>
                <a:gridCol w="665173">
                  <a:extLst>
                    <a:ext uri="{9D8B030D-6E8A-4147-A177-3AD203B41FA5}"/>
                  </a:extLst>
                </a:gridCol>
                <a:gridCol w="676228">
                  <a:extLst>
                    <a:ext uri="{9D8B030D-6E8A-4147-A177-3AD203B41FA5}"/>
                  </a:extLst>
                </a:gridCol>
                <a:gridCol w="837556">
                  <a:extLst>
                    <a:ext uri="{9D8B030D-6E8A-4147-A177-3AD203B41FA5}"/>
                  </a:extLst>
                </a:gridCol>
              </a:tblGrid>
              <a:tr h="391068">
                <a:tc gridSpan="2">
                  <a:txBody>
                    <a:bodyPr/>
                    <a:lstStyle/>
                    <a:p>
                      <a:endParaRPr kumimoji="1" lang="ja-JP" altLang="en-US" sz="900" dirty="0">
                        <a:latin typeface="HG丸ｺﾞｼｯｸM-PRO"/>
                        <a:ea typeface="HG丸ｺﾞｼｯｸM-PRO"/>
                        <a:cs typeface="+mn-lt"/>
                      </a:endParaRPr>
                    </a:p>
                  </a:txBody>
                  <a:tcPr/>
                </a:tc>
                <a:tc hMerge="1">
                  <a:txBody>
                    <a:bodyPr/>
                    <a:lstStyle/>
                    <a:p>
                      <a:endParaRPr kumimoji="1" lang="ja-JP" altLang="en-US" dirty="0"/>
                    </a:p>
                  </a:txBody>
                  <a:tcPr/>
                </a:tc>
                <a:tc>
                  <a:txBody>
                    <a:bodyPr/>
                    <a:lstStyle/>
                    <a:p>
                      <a:pPr algn="ctr"/>
                      <a:r>
                        <a:rPr kumimoji="1" lang="ja-JP" altLang="en-US" sz="1000" dirty="0" smtClean="0">
                          <a:latin typeface="HG丸ｺﾞｼｯｸM-PRO"/>
                          <a:ea typeface="HG丸ｺﾞｼｯｸM-PRO"/>
                          <a:cs typeface="+mn-lt"/>
                        </a:rPr>
                        <a:t>１千円</a:t>
                      </a:r>
                      <a:endParaRPr kumimoji="1" lang="en-US" altLang="ja-JP" sz="1000" dirty="0" smtClean="0">
                        <a:latin typeface="HG丸ｺﾞｼｯｸM-PRO"/>
                        <a:ea typeface="HG丸ｺﾞｼｯｸM-PRO"/>
                        <a:cs typeface="+mn-lt"/>
                      </a:endParaRPr>
                    </a:p>
                    <a:p>
                      <a:pPr algn="ctr"/>
                      <a:r>
                        <a:rPr kumimoji="1" lang="ja-JP" altLang="en-US" sz="1000" dirty="0" smtClean="0">
                          <a:latin typeface="HG丸ｺﾞｼｯｸM-PRO"/>
                          <a:ea typeface="HG丸ｺﾞｼｯｸM-PRO"/>
                          <a:cs typeface="+mn-lt"/>
                        </a:rPr>
                        <a:t>以上</a:t>
                      </a:r>
                    </a:p>
                  </a:txBody>
                  <a:tcPr/>
                </a:tc>
                <a:tc>
                  <a:txBody>
                    <a:bodyPr/>
                    <a:lstStyle/>
                    <a:p>
                      <a:pPr algn="ctr"/>
                      <a:r>
                        <a:rPr kumimoji="1" lang="en-US" altLang="ja-JP" sz="1000" dirty="0" smtClean="0">
                          <a:latin typeface="HG丸ｺﾞｼｯｸM-PRO"/>
                          <a:ea typeface="HG丸ｺﾞｼｯｸM-PRO"/>
                          <a:cs typeface="+mn-lt"/>
                        </a:rPr>
                        <a:t>3</a:t>
                      </a:r>
                      <a:r>
                        <a:rPr kumimoji="1" lang="ja-JP" altLang="en-US" sz="1000" dirty="0" smtClean="0">
                          <a:latin typeface="HG丸ｺﾞｼｯｸM-PRO"/>
                          <a:ea typeface="HG丸ｺﾞｼｯｸM-PRO"/>
                          <a:cs typeface="+mn-lt"/>
                        </a:rPr>
                        <a:t>万円</a:t>
                      </a:r>
                      <a:endParaRPr kumimoji="1" lang="en-US" altLang="ja-JP" sz="1000" dirty="0" smtClean="0">
                        <a:latin typeface="HG丸ｺﾞｼｯｸM-PRO"/>
                        <a:ea typeface="HG丸ｺﾞｼｯｸM-PRO"/>
                        <a:cs typeface="+mn-lt"/>
                      </a:endParaRPr>
                    </a:p>
                    <a:p>
                      <a:pPr algn="ctr"/>
                      <a:r>
                        <a:rPr kumimoji="1" lang="ja-JP" altLang="en-US" sz="1000" dirty="0" smtClean="0">
                          <a:latin typeface="HG丸ｺﾞｼｯｸM-PRO"/>
                          <a:ea typeface="HG丸ｺﾞｼｯｸM-PRO"/>
                          <a:cs typeface="+mn-lt"/>
                        </a:rPr>
                        <a:t>以上</a:t>
                      </a:r>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latin typeface="HG丸ｺﾞｼｯｸM-PRO"/>
                          <a:ea typeface="HG丸ｺﾞｼｯｸM-PRO"/>
                          <a:cs typeface="+mn-lt"/>
                        </a:rPr>
                        <a:t>10</a:t>
                      </a:r>
                      <a:r>
                        <a:rPr kumimoji="1" lang="ja-JP" altLang="en-US" sz="1000" dirty="0" smtClean="0">
                          <a:latin typeface="HG丸ｺﾞｼｯｸM-PRO"/>
                          <a:ea typeface="HG丸ｺﾞｼｯｸM-PRO"/>
                          <a:cs typeface="+mn-lt"/>
                        </a:rPr>
                        <a:t>万円</a:t>
                      </a:r>
                      <a:endParaRPr kumimoji="1" lang="en-US" altLang="ja-JP" sz="1000" dirty="0" smtClean="0">
                        <a:latin typeface="HG丸ｺﾞｼｯｸM-PRO"/>
                        <a:ea typeface="HG丸ｺﾞｼｯｸM-PRO"/>
                        <a:cs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以上</a:t>
                      </a:r>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latin typeface="HG丸ｺﾞｼｯｸM-PRO"/>
                          <a:ea typeface="HG丸ｺﾞｼｯｸM-PRO"/>
                          <a:cs typeface="+mn-lt"/>
                        </a:rPr>
                        <a:t>30</a:t>
                      </a:r>
                      <a:r>
                        <a:rPr kumimoji="1" lang="ja-JP" altLang="en-US" sz="1000" dirty="0" smtClean="0">
                          <a:latin typeface="HG丸ｺﾞｼｯｸM-PRO"/>
                          <a:ea typeface="HG丸ｺﾞｼｯｸM-PRO"/>
                          <a:cs typeface="+mn-lt"/>
                        </a:rPr>
                        <a:t>万円</a:t>
                      </a:r>
                      <a:endParaRPr kumimoji="1" lang="en-US" altLang="ja-JP" sz="1000" dirty="0" smtClean="0">
                        <a:latin typeface="HG丸ｺﾞｼｯｸM-PRO"/>
                        <a:ea typeface="HG丸ｺﾞｼｯｸM-PRO"/>
                        <a:cs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以上</a:t>
                      </a:r>
                      <a:endParaRPr kumimoji="1" lang="ja-JP" altLang="en-US" sz="1000" dirty="0">
                        <a:latin typeface="HG丸ｺﾞｼｯｸM-PRO"/>
                        <a:ea typeface="HG丸ｺﾞｼｯｸM-PRO"/>
                        <a:cs typeface="+mn-lt"/>
                      </a:endParaRPr>
                    </a:p>
                  </a:txBody>
                  <a:tcPr/>
                </a:tc>
                <a:extLst>
                  <a:ext uri="{0D108BD9-81ED-4DB2-BD59-A6C34878D82A}"/>
                </a:extLst>
              </a:tr>
              <a:tr h="240658">
                <a:tc gridSpan="2">
                  <a:txBody>
                    <a:bodyPr/>
                    <a:lstStyle/>
                    <a:p>
                      <a:r>
                        <a:rPr kumimoji="1" lang="ja-JP" altLang="en-US" sz="1000" dirty="0" smtClean="0">
                          <a:latin typeface="HG丸ｺﾞｼｯｸM-PRO"/>
                          <a:ea typeface="HG丸ｺﾞｼｯｸM-PRO"/>
                          <a:cs typeface="+mn-lt"/>
                        </a:rPr>
                        <a:t>パンフレット掲載</a:t>
                      </a:r>
                      <a:endParaRPr kumimoji="1" lang="ja-JP" altLang="en-US" sz="1000" dirty="0">
                        <a:latin typeface="HG丸ｺﾞｼｯｸM-PRO"/>
                        <a:ea typeface="HG丸ｺﾞｼｯｸM-PRO"/>
                        <a:cs typeface="+mn-lt"/>
                      </a:endParaRPr>
                    </a:p>
                  </a:txBody>
                  <a:tcPr/>
                </a:tc>
                <a:tc hMerge="1">
                  <a:txBody>
                    <a:bodyPr/>
                    <a:lstStyle/>
                    <a:p>
                      <a:endParaRPr kumimoji="1" lang="ja-JP" altLang="en-US"/>
                    </a:p>
                  </a:txBody>
                  <a:tcPr/>
                </a:tc>
                <a:tc>
                  <a:txBody>
                    <a:bodyPr/>
                    <a:lstStyle/>
                    <a:p>
                      <a:pPr algn="ctr"/>
                      <a:r>
                        <a:rPr kumimoji="1" lang="ja-JP" altLang="en-US" sz="1000" dirty="0" smtClean="0">
                          <a:latin typeface="HG丸ｺﾞｼｯｸM-PRO"/>
                          <a:ea typeface="HG丸ｺﾞｼｯｸM-PRO"/>
                          <a:cs typeface="+mn-lt"/>
                        </a:rPr>
                        <a:t>〇</a:t>
                      </a:r>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extLst>
                  <a:ext uri="{0D108BD9-81ED-4DB2-BD59-A6C34878D82A}"/>
                </a:extLst>
              </a:tr>
              <a:tr h="240658">
                <a:tc gridSpan="2">
                  <a:txBody>
                    <a:bodyPr/>
                    <a:lstStyle/>
                    <a:p>
                      <a:r>
                        <a:rPr kumimoji="1" lang="ja-JP" altLang="en-US" sz="1000" dirty="0" smtClean="0">
                          <a:latin typeface="HG丸ｺﾞｼｯｸM-PRO"/>
                          <a:ea typeface="HG丸ｺﾞｼｯｸM-PRO"/>
                          <a:cs typeface="+mn-lt"/>
                        </a:rPr>
                        <a:t>謝礼品抽選</a:t>
                      </a:r>
                      <a:endParaRPr kumimoji="1" lang="en-US" altLang="ja-JP" sz="1000" dirty="0" smtClean="0">
                        <a:latin typeface="HG丸ｺﾞｼｯｸM-PRO"/>
                        <a:ea typeface="HG丸ｺﾞｼｯｸM-PRO"/>
                        <a:cs typeface="+mn-lt"/>
                      </a:endParaRPr>
                    </a:p>
                  </a:txBody>
                  <a:tcPr/>
                </a:tc>
                <a:tc hMerge="1">
                  <a:txBody>
                    <a:bodyPr/>
                    <a:lstStyle/>
                    <a:p>
                      <a:endParaRPr kumimoji="1" lang="ja-JP" altLang="en-US"/>
                    </a:p>
                  </a:txBody>
                  <a:tcPr/>
                </a:tc>
                <a:tc>
                  <a:txBody>
                    <a:bodyPr/>
                    <a:lstStyle/>
                    <a:p>
                      <a:pPr algn="ctr"/>
                      <a:r>
                        <a:rPr kumimoji="1" lang="ja-JP" altLang="en-US" sz="1000" dirty="0" smtClean="0">
                          <a:latin typeface="HG丸ｺﾞｼｯｸM-PRO"/>
                          <a:ea typeface="HG丸ｺﾞｼｯｸM-PRO"/>
                          <a:cs typeface="+mn-lt"/>
                        </a:rPr>
                        <a:t>〇</a:t>
                      </a:r>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extLst>
                  <a:ext uri="{0D108BD9-81ED-4DB2-BD59-A6C34878D82A}"/>
                </a:extLst>
              </a:tr>
              <a:tr h="223562">
                <a:tc rowSpan="2">
                  <a:txBody>
                    <a:bodyPr/>
                    <a:lstStyle/>
                    <a:p>
                      <a:endParaRPr kumimoji="1" lang="en-US" altLang="ja-JP" sz="1000" dirty="0" smtClean="0">
                        <a:latin typeface="HG丸ｺﾞｼｯｸM-PRO"/>
                        <a:ea typeface="HG丸ｺﾞｼｯｸM-PRO"/>
                        <a:cs typeface="+mn-lt"/>
                      </a:endParaRPr>
                    </a:p>
                    <a:p>
                      <a:r>
                        <a:rPr kumimoji="1" lang="ja-JP" altLang="en-US" sz="1000" dirty="0" smtClean="0">
                          <a:latin typeface="HG丸ｺﾞｼｯｸM-PRO"/>
                          <a:ea typeface="HG丸ｺﾞｼｯｸM-PRO"/>
                          <a:cs typeface="+mn-lt"/>
                        </a:rPr>
                        <a:t>彩夏祭</a:t>
                      </a:r>
                      <a:r>
                        <a:rPr kumimoji="1" lang="en-US" altLang="ja-JP" sz="1000" dirty="0" smtClean="0">
                          <a:latin typeface="HG丸ｺﾞｼｯｸM-PRO"/>
                          <a:ea typeface="HG丸ｺﾞｼｯｸM-PRO"/>
                          <a:cs typeface="+mn-lt"/>
                        </a:rPr>
                        <a:t>HP</a:t>
                      </a:r>
                      <a:endParaRPr kumimoji="1" lang="ja-JP" altLang="en-US" sz="1000" dirty="0">
                        <a:latin typeface="HG丸ｺﾞｼｯｸM-PRO"/>
                        <a:ea typeface="HG丸ｺﾞｼｯｸM-PRO"/>
                        <a:cs typeface="+mn-lt"/>
                      </a:endParaRPr>
                    </a:p>
                  </a:txBody>
                  <a:tcPr/>
                </a:tc>
                <a:tc>
                  <a:txBody>
                    <a:bodyPr/>
                    <a:lstStyle/>
                    <a:p>
                      <a:r>
                        <a:rPr kumimoji="1" lang="ja-JP" altLang="en-US" sz="1000" dirty="0" smtClean="0">
                          <a:latin typeface="HG丸ｺﾞｼｯｸM-PRO"/>
                          <a:ea typeface="HG丸ｺﾞｼｯｸM-PRO"/>
                          <a:cs typeface="+mn-lt"/>
                        </a:rPr>
                        <a:t>掲載</a:t>
                      </a:r>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extLst>
                  <a:ext uri="{0D108BD9-81ED-4DB2-BD59-A6C34878D82A}"/>
                </a:extLst>
              </a:tr>
              <a:tr h="240658">
                <a:tc vMerge="1">
                  <a:txBody>
                    <a:bodyPr/>
                    <a:lstStyle/>
                    <a:p>
                      <a:endParaRPr kumimoji="1" lang="ja-JP" altLang="en-US" sz="1000" dirty="0"/>
                    </a:p>
                  </a:txBody>
                  <a:tcPr/>
                </a:tc>
                <a:tc>
                  <a:txBody>
                    <a:bodyPr/>
                    <a:lstStyle/>
                    <a:p>
                      <a:r>
                        <a:rPr kumimoji="1" lang="ja-JP" altLang="en-US" sz="1000" dirty="0" smtClean="0">
                          <a:latin typeface="HG丸ｺﾞｼｯｸM-PRO"/>
                          <a:ea typeface="HG丸ｺﾞｼｯｸM-PRO"/>
                          <a:cs typeface="+mn-lt"/>
                        </a:rPr>
                        <a:t>リンク</a:t>
                      </a:r>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a:latin typeface="HG丸ｺﾞｼｯｸM-PRO"/>
                        <a:ea typeface="HG丸ｺﾞｼｯｸM-PRO"/>
                        <a:cs typeface="+mn-lt"/>
                      </a:endParaRPr>
                    </a:p>
                  </a:txBody>
                  <a:tcPr/>
                </a:tc>
                <a:extLst>
                  <a:ext uri="{0D108BD9-81ED-4DB2-BD59-A6C34878D82A}"/>
                </a:extLst>
              </a:tr>
              <a:tr h="284366">
                <a:tc gridSpan="2">
                  <a:txBody>
                    <a:bodyPr/>
                    <a:lstStyle/>
                    <a:p>
                      <a:r>
                        <a:rPr kumimoji="1" lang="ja-JP" altLang="en-US" sz="1000" dirty="0" smtClean="0">
                          <a:latin typeface="HG丸ｺﾞｼｯｸM-PRO"/>
                          <a:ea typeface="HG丸ｺﾞｼｯｸM-PRO"/>
                          <a:cs typeface="+mn-lt"/>
                        </a:rPr>
                        <a:t>地方車掲載</a:t>
                      </a:r>
                      <a:endParaRPr kumimoji="1" lang="ja-JP" altLang="en-US" sz="1000" dirty="0">
                        <a:latin typeface="HG丸ｺﾞｼｯｸM-PRO"/>
                        <a:ea typeface="HG丸ｺﾞｼｯｸM-PRO"/>
                        <a:cs typeface="+mn-lt"/>
                      </a:endParaRPr>
                    </a:p>
                  </a:txBody>
                  <a:tcPr/>
                </a:tc>
                <a:tc hMerge="1">
                  <a:txBody>
                    <a:bodyPr/>
                    <a:lstStyle/>
                    <a:p>
                      <a:endParaRPr kumimoji="1" lang="ja-JP" altLang="en-US"/>
                    </a:p>
                  </a:txBody>
                  <a:tcPr/>
                </a:tc>
                <a:tc>
                  <a:txBody>
                    <a:bodyPr/>
                    <a:lstStyle/>
                    <a:p>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extLst>
                  <a:ext uri="{0D108BD9-81ED-4DB2-BD59-A6C34878D82A}"/>
                </a:extLst>
              </a:tr>
              <a:tr h="240658">
                <a:tc gridSpan="2">
                  <a:txBody>
                    <a:bodyPr/>
                    <a:lstStyle/>
                    <a:p>
                      <a:r>
                        <a:rPr kumimoji="1" lang="ja-JP" altLang="en-US" sz="1000" dirty="0" smtClean="0">
                          <a:latin typeface="HG丸ｺﾞｼｯｸM-PRO"/>
                          <a:ea typeface="HG丸ｺﾞｼｯｸM-PRO"/>
                          <a:cs typeface="+mn-lt"/>
                        </a:rPr>
                        <a:t>特別花火観覧席</a:t>
                      </a:r>
                      <a:endParaRPr kumimoji="1" lang="ja-JP" altLang="en-US" sz="1000" dirty="0">
                        <a:latin typeface="HG丸ｺﾞｼｯｸM-PRO"/>
                        <a:ea typeface="HG丸ｺﾞｼｯｸM-PRO"/>
                        <a:cs typeface="+mn-lt"/>
                      </a:endParaRPr>
                    </a:p>
                  </a:txBody>
                  <a:tcPr/>
                </a:tc>
                <a:tc hMerge="1">
                  <a:txBody>
                    <a:bodyPr/>
                    <a:lstStyle/>
                    <a:p>
                      <a:endParaRPr kumimoji="1" lang="ja-JP" altLang="en-US"/>
                    </a:p>
                  </a:txBody>
                  <a:tcPr/>
                </a:tc>
                <a:tc>
                  <a:txBody>
                    <a:bodyPr/>
                    <a:lstStyle/>
                    <a:p>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extLst>
                  <a:ext uri="{0D108BD9-81ED-4DB2-BD59-A6C34878D82A}"/>
                </a:extLst>
              </a:tr>
              <a:tr h="240658">
                <a:tc gridSpan="2">
                  <a:txBody>
                    <a:bodyPr/>
                    <a:lstStyle/>
                    <a:p>
                      <a:r>
                        <a:rPr kumimoji="1" lang="ja-JP" altLang="en-US" sz="1000" dirty="0" smtClean="0">
                          <a:latin typeface="HG丸ｺﾞｼｯｸM-PRO"/>
                          <a:ea typeface="HG丸ｺﾞｼｯｸM-PRO"/>
                          <a:cs typeface="+mn-lt"/>
                        </a:rPr>
                        <a:t>彩夏祭広告（企業特典）</a:t>
                      </a:r>
                      <a:endParaRPr kumimoji="1" lang="ja-JP" altLang="en-US" sz="1000" dirty="0">
                        <a:latin typeface="HG丸ｺﾞｼｯｸM-PRO"/>
                        <a:ea typeface="HG丸ｺﾞｼｯｸM-PRO"/>
                        <a:cs typeface="+mn-lt"/>
                      </a:endParaRPr>
                    </a:p>
                  </a:txBody>
                  <a:tcPr/>
                </a:tc>
                <a:tc hMerge="1">
                  <a:txBody>
                    <a:bodyPr/>
                    <a:lstStyle/>
                    <a:p>
                      <a:endParaRPr kumimoji="1" lang="ja-JP" altLang="en-US"/>
                    </a:p>
                  </a:txBody>
                  <a:tcPr/>
                </a:tc>
                <a:tc>
                  <a:txBody>
                    <a:bodyPr/>
                    <a:lstStyle/>
                    <a:p>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endParaRPr kumimoji="1" lang="ja-JP" altLang="en-US" sz="1000" dirty="0">
                        <a:latin typeface="HG丸ｺﾞｼｯｸM-PRO"/>
                        <a:ea typeface="HG丸ｺﾞｼｯｸM-PRO"/>
                        <a:cs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HG丸ｺﾞｼｯｸM-PRO"/>
                          <a:ea typeface="HG丸ｺﾞｼｯｸM-PRO"/>
                          <a:cs typeface="+mn-lt"/>
                        </a:rPr>
                        <a:t>〇</a:t>
                      </a:r>
                      <a:endParaRPr sz="1000" dirty="0">
                        <a:latin typeface="HG丸ｺﾞｼｯｸM-PRO"/>
                        <a:ea typeface="HG丸ｺﾞｼｯｸM-PRO"/>
                        <a:cs typeface="+mn-lt"/>
                      </a:endParaRPr>
                    </a:p>
                  </a:txBody>
                  <a:tcPr/>
                </a:tc>
                <a:extLst>
                  <a:ext uri="{0D108BD9-81ED-4DB2-BD59-A6C34878D82A}"/>
                </a:extLst>
              </a:tr>
            </a:tbl>
          </a:graphicData>
        </a:graphic>
      </p:graphicFrame>
      <p:grpSp>
        <p:nvGrpSpPr>
          <p:cNvPr id="1113" name="グループ 79"/>
          <p:cNvGrpSpPr/>
          <p:nvPr/>
        </p:nvGrpSpPr>
        <p:grpSpPr>
          <a:xfrm>
            <a:off x="143166" y="9057456"/>
            <a:ext cx="981578" cy="822460"/>
            <a:chOff x="163956" y="9043163"/>
            <a:chExt cx="903702" cy="875390"/>
          </a:xfrm>
        </p:grpSpPr>
        <p:sp>
          <p:nvSpPr>
            <p:cNvPr id="1114" name="円/楕円 62"/>
            <p:cNvSpPr/>
            <p:nvPr/>
          </p:nvSpPr>
          <p:spPr>
            <a:xfrm>
              <a:off x="163956" y="9043163"/>
              <a:ext cx="883160" cy="87539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5" name="テキスト ボックス 59"/>
            <p:cNvSpPr txBox="1"/>
            <p:nvPr/>
          </p:nvSpPr>
          <p:spPr>
            <a:xfrm>
              <a:off x="254935" y="9160846"/>
              <a:ext cx="812723" cy="583883"/>
            </a:xfrm>
            <a:prstGeom prst="rect">
              <a:avLst/>
            </a:prstGeom>
            <a:noFill/>
          </p:spPr>
          <p:txBody>
            <a:bodyPr wrap="square" rtlCol="0">
              <a:spAutoFit/>
            </a:bodyPr>
            <a:lstStyle/>
            <a:p>
              <a:r>
                <a:rPr kumimoji="1" lang="ja-JP" altLang="en-US" sz="16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申込み</a:t>
              </a:r>
              <a:endParaRPr kumimoji="1" lang="en-US" altLang="ja-JP" sz="16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endParaRPr>
            </a:p>
            <a:p>
              <a:r>
                <a:rPr kumimoji="1" lang="ja-JP" altLang="en-US" sz="16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問合せ</a:t>
              </a:r>
              <a:endParaRPr kumimoji="1" lang="ja-JP" altLang="en-US" sz="1600" dirty="0">
                <a:ln w="19050">
                  <a:noFill/>
                </a:ln>
                <a:solidFill>
                  <a:schemeClr val="bg1"/>
                </a:solidFill>
                <a:latin typeface="UD デジタル 教科書体 NK-B" panose="02020700000000000000" pitchFamily="18" charset="-128"/>
                <a:ea typeface="UD デジタル 教科書体 NK-B" panose="02020700000000000000" pitchFamily="18" charset="-128"/>
              </a:endParaRPr>
            </a:p>
          </p:txBody>
        </p:sp>
      </p:grpSp>
      <p:grpSp>
        <p:nvGrpSpPr>
          <p:cNvPr id="1116" name="グループ化 4"/>
          <p:cNvGrpSpPr/>
          <p:nvPr/>
        </p:nvGrpSpPr>
        <p:grpSpPr>
          <a:xfrm>
            <a:off x="620688" y="9168775"/>
            <a:ext cx="6716510" cy="680769"/>
            <a:chOff x="693000" y="9108344"/>
            <a:chExt cx="6716510" cy="680769"/>
          </a:xfrm>
        </p:grpSpPr>
        <p:sp>
          <p:nvSpPr>
            <p:cNvPr id="1117" name="テキスト ボックス 60"/>
            <p:cNvSpPr txBox="1"/>
            <p:nvPr/>
          </p:nvSpPr>
          <p:spPr>
            <a:xfrm>
              <a:off x="693000" y="9110673"/>
              <a:ext cx="3301705" cy="461665"/>
            </a:xfrm>
            <a:prstGeom prst="rect">
              <a:avLst/>
            </a:prstGeom>
            <a:noFill/>
          </p:spPr>
          <p:txBody>
            <a:bodyPr wrap="square" rtlCol="0">
              <a:spAutoFit/>
            </a:bodyPr>
            <a:lstStyle/>
            <a:p>
              <a:pPr algn="ctr"/>
              <a:r>
                <a:rPr lang="ja-JP" altLang="en-US" sz="1200" dirty="0">
                  <a:ln w="19050">
                    <a:noFill/>
                  </a:ln>
                  <a:latin typeface="UD デジタル 教科書体 N-B"/>
                  <a:ea typeface="UD デジタル 教科書体 N-B"/>
                </a:rPr>
                <a:t>朝霞</a:t>
              </a:r>
              <a:r>
                <a:rPr lang="ja-JP" altLang="en-US" sz="1200" dirty="0" smtClean="0">
                  <a:ln w="19050">
                    <a:noFill/>
                  </a:ln>
                  <a:latin typeface="UD デジタル 教科書体 N-B"/>
                  <a:ea typeface="UD デジタル 教科書体 N-B"/>
                </a:rPr>
                <a:t>市民まつり実行委員会事務局</a:t>
              </a:r>
              <a:endParaRPr lang="en-US" altLang="ja-JP" sz="1200" dirty="0" smtClean="0">
                <a:ln w="19050">
                  <a:noFill/>
                </a:ln>
                <a:latin typeface="UD デジタル 教科書体 N-B"/>
                <a:ea typeface="UD デジタル 教科書体 N-B"/>
              </a:endParaRPr>
            </a:p>
            <a:p>
              <a:pPr algn="ctr"/>
              <a:r>
                <a:rPr kumimoji="1" lang="ja-JP" altLang="en-US" sz="1200" dirty="0" smtClean="0">
                  <a:ln w="19050">
                    <a:noFill/>
                  </a:ln>
                  <a:latin typeface="UD デジタル 教科書体 N-B"/>
                  <a:ea typeface="UD デジタル 教科書体 N-B"/>
                </a:rPr>
                <a:t>（朝霞市役所地域づくり支援課内）</a:t>
              </a:r>
              <a:endParaRPr kumimoji="1" lang="ja-JP" altLang="en-US" sz="1200" dirty="0">
                <a:ln w="19050">
                  <a:noFill/>
                </a:ln>
                <a:latin typeface="UD デジタル 教科書体 N-B"/>
                <a:ea typeface="UD デジタル 教科書体 N-B"/>
              </a:endParaRPr>
            </a:p>
          </p:txBody>
        </p:sp>
        <p:sp>
          <p:nvSpPr>
            <p:cNvPr id="1118" name="テキスト ボックス 61"/>
            <p:cNvSpPr txBox="1"/>
            <p:nvPr/>
          </p:nvSpPr>
          <p:spPr>
            <a:xfrm>
              <a:off x="1131399" y="9512114"/>
              <a:ext cx="2666467" cy="276999"/>
            </a:xfrm>
            <a:prstGeom prst="rect">
              <a:avLst/>
            </a:prstGeom>
            <a:noFill/>
          </p:spPr>
          <p:txBody>
            <a:bodyPr wrap="square" rtlCol="0">
              <a:spAutoFit/>
            </a:bodyPr>
            <a:lstStyle/>
            <a:p>
              <a:r>
                <a:rPr kumimoji="1" lang="ja-JP" altLang="en-US" sz="1200" dirty="0" smtClean="0">
                  <a:ln w="19050">
                    <a:noFill/>
                  </a:ln>
                  <a:latin typeface="UD デジタル 教科書体 N-B"/>
                  <a:ea typeface="UD デジタル 教科書体 N-B"/>
                </a:rPr>
                <a:t>〒</a:t>
              </a:r>
              <a:r>
                <a:rPr kumimoji="1" lang="en-US" altLang="ja-JP" sz="1200" dirty="0" smtClean="0">
                  <a:ln w="19050">
                    <a:noFill/>
                  </a:ln>
                  <a:latin typeface="UD デジタル 教科書体 N-B"/>
                  <a:ea typeface="UD デジタル 教科書体 N-B"/>
                </a:rPr>
                <a:t>351-8501</a:t>
              </a:r>
              <a:r>
                <a:rPr kumimoji="1" lang="ja-JP" altLang="en-US" sz="1200" dirty="0" smtClean="0">
                  <a:ln w="19050">
                    <a:noFill/>
                  </a:ln>
                  <a:latin typeface="UD デジタル 教科書体 N-B"/>
                  <a:ea typeface="UD デジタル 教科書体 N-B"/>
                </a:rPr>
                <a:t>　</a:t>
              </a:r>
              <a:r>
                <a:rPr lang="ja-JP" altLang="en-US" sz="1200" dirty="0" smtClean="0">
                  <a:ln w="19050">
                    <a:noFill/>
                  </a:ln>
                  <a:latin typeface="UD デジタル 教科書体 N-B"/>
                  <a:ea typeface="UD デジタル 教科書体 N-B"/>
                </a:rPr>
                <a:t>朝霞市本町</a:t>
              </a:r>
              <a:r>
                <a:rPr lang="en-US" altLang="ja-JP" sz="1200" dirty="0" smtClean="0">
                  <a:ln w="19050">
                    <a:noFill/>
                  </a:ln>
                  <a:latin typeface="UD デジタル 教科書体 N-B"/>
                  <a:ea typeface="UD デジタル 教科書体 N-B"/>
                </a:rPr>
                <a:t>1-1-1</a:t>
              </a:r>
              <a:endParaRPr sz="1200" dirty="0">
                <a:latin typeface="UD デジタル 教科書体 N-B"/>
                <a:ea typeface="UD デジタル 教科書体 N-B"/>
              </a:endParaRPr>
            </a:p>
          </p:txBody>
        </p:sp>
        <p:sp>
          <p:nvSpPr>
            <p:cNvPr id="1119" name="テキスト ボックス 64"/>
            <p:cNvSpPr txBox="1"/>
            <p:nvPr/>
          </p:nvSpPr>
          <p:spPr>
            <a:xfrm>
              <a:off x="3544267" y="9108344"/>
              <a:ext cx="3865243" cy="677108"/>
            </a:xfrm>
            <a:prstGeom prst="rect">
              <a:avLst/>
            </a:prstGeom>
            <a:noFill/>
          </p:spPr>
          <p:txBody>
            <a:bodyPr wrap="square" rtlCol="0">
              <a:spAutoFit/>
            </a:bodyPr>
            <a:lstStyle/>
            <a:p>
              <a:r>
                <a:rPr kumimoji="1" lang="en-US" altLang="ja-JP" sz="1200" dirty="0" smtClean="0">
                  <a:ln w="19050">
                    <a:noFill/>
                  </a:ln>
                  <a:latin typeface="UD デジタル 教科書体 N-B"/>
                  <a:ea typeface="UD デジタル 教科書体 N-B"/>
                </a:rPr>
                <a:t>TEL</a:t>
              </a:r>
              <a:r>
                <a:rPr kumimoji="1" lang="ja-JP" altLang="en-US" sz="1200" dirty="0" smtClean="0">
                  <a:ln w="19050">
                    <a:noFill/>
                  </a:ln>
                  <a:latin typeface="UD デジタル 教科書体 N-B"/>
                  <a:ea typeface="UD デジタル 教科書体 N-B"/>
                </a:rPr>
                <a:t>：０４８－４６３－２６４５</a:t>
              </a:r>
              <a:endParaRPr kumimoji="1" lang="en-US" altLang="ja-JP" sz="1200" dirty="0" smtClean="0">
                <a:ln w="19050">
                  <a:noFill/>
                </a:ln>
                <a:latin typeface="UD デジタル 教科書体 N-B"/>
                <a:ea typeface="UD デジタル 教科書体 N-B"/>
              </a:endParaRPr>
            </a:p>
            <a:p>
              <a:r>
                <a:rPr lang="en-US" altLang="ja-JP" sz="1200" dirty="0" smtClean="0">
                  <a:ln w="19050">
                    <a:noFill/>
                  </a:ln>
                  <a:latin typeface="UD デジタル 教科書体 N-B"/>
                  <a:ea typeface="UD デジタル 教科書体 N-B"/>
                </a:rPr>
                <a:t>FAX</a:t>
              </a:r>
              <a:r>
                <a:rPr lang="ja-JP" altLang="en-US" sz="1200" dirty="0" smtClean="0">
                  <a:ln w="19050">
                    <a:noFill/>
                  </a:ln>
                  <a:latin typeface="UD デジタル 教科書体 N-B"/>
                  <a:ea typeface="UD デジタル 教科書体 N-B"/>
                </a:rPr>
                <a:t>：０４８－４６３－２２９４</a:t>
              </a:r>
              <a:endParaRPr lang="en-US" altLang="ja-JP" sz="1200" dirty="0" smtClean="0">
                <a:ln w="19050">
                  <a:noFill/>
                </a:ln>
                <a:latin typeface="UD デジタル 教科書体 N-B"/>
                <a:ea typeface="UD デジタル 教科書体 N-B"/>
              </a:endParaRPr>
            </a:p>
            <a:p>
              <a:r>
                <a:rPr kumimoji="1" lang="en-US" altLang="ja-JP" sz="1200" dirty="0" err="1" smtClean="0">
                  <a:ln w="19050">
                    <a:noFill/>
                  </a:ln>
                  <a:latin typeface="UD デジタル 教科書体 N-B"/>
                  <a:ea typeface="UD デジタル 教科書体 N-B"/>
                </a:rPr>
                <a:t>E-mail</a:t>
              </a:r>
              <a:r>
                <a:rPr lang="en-US" altLang="ja-JP" sz="1200" dirty="0" err="1" smtClean="0">
                  <a:ln w="19050">
                    <a:noFill/>
                  </a:ln>
                  <a:latin typeface="UD デジタル 教科書体 N-B"/>
                  <a:ea typeface="UD デジタル 教科書体 N-B"/>
                </a:rPr>
                <a:t>:tiiki_sien@city.asaka.lg.j</a:t>
              </a:r>
              <a:r>
                <a:rPr lang="en-US" altLang="ja-JP" sz="1400" dirty="0" err="1" smtClean="0">
                  <a:ln w="19050">
                    <a:noFill/>
                  </a:ln>
                  <a:latin typeface="UD デジタル 教科書体 N-B"/>
                  <a:ea typeface="UD デジタル 教科書体 N-B"/>
                </a:rPr>
                <a:t>p</a:t>
              </a:r>
              <a:endParaRPr kumimoji="1" lang="en-US" altLang="ja-JP" sz="1400" dirty="0" smtClean="0">
                <a:ln w="19050">
                  <a:noFill/>
                </a:ln>
                <a:latin typeface="UD デジタル 教科書体 N-B"/>
                <a:ea typeface="UD デジタル 教科書体 N-B"/>
              </a:endParaRPr>
            </a:p>
          </p:txBody>
        </p:sp>
      </p:grpSp>
      <p:pic>
        <p:nvPicPr>
          <p:cNvPr id="1120" name="Picture 85"/>
          <p:cNvPicPr>
            <a:picLocks noChangeAspect="1"/>
          </p:cNvPicPr>
          <p:nvPr/>
        </p:nvPicPr>
        <p:blipFill>
          <a:blip r:embed="rId2"/>
          <a:srcRect l="49557" t="34320" r="44699" b="54492"/>
          <a:stretch>
            <a:fillRect/>
          </a:stretch>
        </p:blipFill>
        <p:spPr>
          <a:xfrm>
            <a:off x="6135798" y="9168775"/>
            <a:ext cx="404494" cy="419737"/>
          </a:xfrm>
          <a:prstGeom prst="rect">
            <a:avLst/>
          </a:prstGeom>
          <a:noFill/>
          <a:ln>
            <a:miter/>
          </a:ln>
        </p:spPr>
      </p:pic>
      <p:sp>
        <p:nvSpPr>
          <p:cNvPr id="1121" name="テキスト 167"/>
          <p:cNvSpPr txBox="1">
            <a:spLocks noChangeArrowheads="1"/>
          </p:cNvSpPr>
          <p:nvPr/>
        </p:nvSpPr>
        <p:spPr>
          <a:xfrm>
            <a:off x="5157000" y="6753200"/>
            <a:ext cx="934381" cy="252454"/>
          </a:xfrm>
          <a:prstGeom prst="rect">
            <a:avLst/>
          </a:prstGeom>
          <a:noFill/>
          <a:ln>
            <a:miter/>
          </a:ln>
        </p:spPr>
        <p:txBody>
          <a:bodyPr/>
          <a:lstStyle/>
          <a:p>
            <a:r>
              <a:rPr lang="ja-JP" altLang="en-US" sz="800" dirty="0"/>
              <a:t>ⓒ彩夏ちゃん</a:t>
            </a:r>
            <a:endParaRPr lang="ja-JP" altLang="en-US" dirty="0"/>
          </a:p>
        </p:txBody>
      </p:sp>
      <p:sp>
        <p:nvSpPr>
          <p:cNvPr id="1122" name="四角形 145"/>
          <p:cNvSpPr/>
          <p:nvPr/>
        </p:nvSpPr>
        <p:spPr>
          <a:xfrm>
            <a:off x="116632" y="3433002"/>
            <a:ext cx="964182" cy="367870"/>
          </a:xfrm>
          <a:prstGeom prst="rect">
            <a:avLst/>
          </a:prstGeom>
          <a:solidFill>
            <a:schemeClr val="accent5">
              <a:lumMod val="60000"/>
              <a:lumOff val="40000"/>
            </a:schemeClr>
          </a:solidFill>
          <a:ln w="25400" cap="flat" cmpd="sng" algn="ctr">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23" name="テキスト ボックス 15"/>
          <p:cNvSpPr txBox="1"/>
          <p:nvPr/>
        </p:nvSpPr>
        <p:spPr>
          <a:xfrm>
            <a:off x="44624" y="3431540"/>
            <a:ext cx="1226753" cy="369332"/>
          </a:xfrm>
          <a:prstGeom prst="rect">
            <a:avLst/>
          </a:prstGeom>
          <a:noFill/>
        </p:spPr>
        <p:txBody>
          <a:bodyPr wrap="square" rtlCol="0">
            <a:spAutoFit/>
          </a:bodyPr>
          <a:lstStyle/>
          <a:p>
            <a:r>
              <a:rPr kumimoji="1" lang="ja-JP" altLang="en-US" dirty="0" smtClean="0">
                <a:ln w="19050">
                  <a:noFill/>
                </a:ln>
                <a:latin typeface="UD デジタル 教科書体 NK-B" panose="02020700000000000000" pitchFamily="18" charset="-128"/>
                <a:ea typeface="UD デジタル 教科書体 NK-B" panose="02020700000000000000" pitchFamily="18" charset="-128"/>
              </a:rPr>
              <a:t>申込方法</a:t>
            </a:r>
            <a:endParaRPr kumimoji="1" lang="ja-JP" altLang="en-US" dirty="0">
              <a:ln w="19050">
                <a:noFill/>
              </a:ln>
              <a:latin typeface="UD デジタル 教科書体 NK-B" panose="02020700000000000000" pitchFamily="18" charset="-128"/>
              <a:ea typeface="UD デジタル 教科書体 NK-B" panose="02020700000000000000" pitchFamily="18" charset="-128"/>
            </a:endParaRPr>
          </a:p>
        </p:txBody>
      </p:sp>
      <p:sp>
        <p:nvSpPr>
          <p:cNvPr id="1124" name="テキスト ボックス 12"/>
          <p:cNvSpPr txBox="1"/>
          <p:nvPr/>
        </p:nvSpPr>
        <p:spPr>
          <a:xfrm>
            <a:off x="175956" y="-15552"/>
            <a:ext cx="6480972" cy="1368901"/>
          </a:xfrm>
          <a:prstGeom prst="rect">
            <a:avLst/>
          </a:prstGeom>
          <a:solidFill>
            <a:schemeClr val="bg1">
              <a:alpha val="44000"/>
            </a:schemeClr>
          </a:solidFill>
        </p:spPr>
        <p:txBody>
          <a:bodyPr wrap="square" rtlCol="0">
            <a:spAutoFit/>
          </a:bodyPr>
          <a:lstStyle/>
          <a:p>
            <a:pPr>
              <a:lnSpc>
                <a:spcPts val="4500"/>
              </a:lnSpc>
            </a:pPr>
            <a:endParaRPr kumimoji="1" lang="ja-JP" altLang="en-US" sz="4800" b="1" dirty="0">
              <a:ln w="12700">
                <a:solidFill>
                  <a:schemeClr val="bg1"/>
                </a:solidFill>
              </a:ln>
              <a:latin typeface="HGS行書体" panose="03000600000000000000" pitchFamily="66" charset="-128"/>
              <a:ea typeface="HGS行書体" panose="03000600000000000000" pitchFamily="66" charset="-128"/>
            </a:endParaRPr>
          </a:p>
        </p:txBody>
      </p:sp>
      <p:sp>
        <p:nvSpPr>
          <p:cNvPr id="1125" name="テキスト ボックス 13"/>
          <p:cNvSpPr txBox="1"/>
          <p:nvPr/>
        </p:nvSpPr>
        <p:spPr>
          <a:xfrm>
            <a:off x="280985" y="1352600"/>
            <a:ext cx="6244359" cy="522327"/>
          </a:xfrm>
          <a:prstGeom prst="rect">
            <a:avLst/>
          </a:prstGeom>
          <a:solidFill>
            <a:srgbClr val="002060"/>
          </a:solidFill>
          <a:ln>
            <a:noFill/>
          </a:ln>
        </p:spPr>
        <p:txBody>
          <a:bodyPr wrap="square" rtlCol="0">
            <a:spAutoFit/>
          </a:bodyPr>
          <a:lstStyle/>
          <a:p>
            <a:r>
              <a:rPr lang="ja-JP" altLang="en-US" sz="28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開催日時：</a:t>
            </a:r>
            <a:r>
              <a:rPr lang="ja-JP" altLang="en-US" sz="20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令和</a:t>
            </a:r>
            <a:r>
              <a:rPr lang="ja-JP" altLang="en-US" sz="28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８</a:t>
            </a:r>
            <a:r>
              <a:rPr lang="ja-JP" altLang="en-US" sz="20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年</a:t>
            </a:r>
            <a:r>
              <a:rPr lang="ja-JP" altLang="en-US" sz="28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７</a:t>
            </a:r>
            <a:r>
              <a:rPr lang="ja-JP" altLang="en-US" sz="20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月</a:t>
            </a:r>
            <a:r>
              <a:rPr lang="ja-JP" altLang="en-US" sz="28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３１</a:t>
            </a:r>
            <a:r>
              <a:rPr lang="ja-JP" altLang="en-US" sz="20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日（金）</a:t>
            </a:r>
            <a:r>
              <a:rPr lang="ja-JP" altLang="en-US" sz="28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～２</a:t>
            </a:r>
            <a:r>
              <a:rPr lang="ja-JP" altLang="en-US" sz="20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日</a:t>
            </a:r>
            <a:r>
              <a:rPr lang="ja-JP" altLang="en-US" sz="2000" dirty="0">
                <a:ln w="19050">
                  <a:noFill/>
                </a:ln>
                <a:solidFill>
                  <a:schemeClr val="bg1"/>
                </a:solidFill>
                <a:latin typeface="UD デジタル 教科書体 NK-B" panose="02020700000000000000" pitchFamily="18" charset="-128"/>
                <a:ea typeface="UD デジタル 教科書体 NK-B" panose="02020700000000000000" pitchFamily="18" charset="-128"/>
              </a:rPr>
              <a:t>（日</a:t>
            </a:r>
            <a:r>
              <a:rPr lang="ja-JP" altLang="en-US" sz="2000" dirty="0" smtClean="0">
                <a:ln w="19050">
                  <a:noFill/>
                </a:ln>
                <a:solidFill>
                  <a:schemeClr val="bg1"/>
                </a:solidFill>
                <a:latin typeface="UD デジタル 教科書体 NK-B" panose="02020700000000000000" pitchFamily="18" charset="-128"/>
                <a:ea typeface="UD デジタル 教科書体 NK-B" panose="02020700000000000000" pitchFamily="18" charset="-128"/>
              </a:rPr>
              <a:t>）</a:t>
            </a:r>
            <a:endParaRPr lang="ja-JP" altLang="en-US" sz="2000" dirty="0">
              <a:ln w="19050">
                <a:noFill/>
              </a:ln>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126" name="テキスト ボックス 12"/>
          <p:cNvSpPr txBox="1"/>
          <p:nvPr/>
        </p:nvSpPr>
        <p:spPr>
          <a:xfrm>
            <a:off x="2869374" y="180446"/>
            <a:ext cx="3947270" cy="1245602"/>
          </a:xfrm>
          <a:prstGeom prst="rect">
            <a:avLst/>
          </a:prstGeom>
          <a:noFill/>
        </p:spPr>
        <p:txBody>
          <a:bodyPr wrap="square" rtlCol="0">
            <a:spAutoFit/>
          </a:bodyPr>
          <a:lstStyle/>
          <a:p>
            <a:pPr>
              <a:lnSpc>
                <a:spcPts val="4500"/>
              </a:lnSpc>
            </a:pPr>
            <a:r>
              <a:rPr kumimoji="1" lang="ja-JP" altLang="en-US" sz="5000" b="1" dirty="0" smtClean="0">
                <a:ln w="12700">
                  <a:solidFill>
                    <a:schemeClr val="bg1"/>
                  </a:solidFill>
                </a:ln>
                <a:latin typeface="HGS行書体" panose="03000600000000000000" pitchFamily="66" charset="-128"/>
                <a:ea typeface="HGS行書体" panose="03000600000000000000" pitchFamily="66" charset="-128"/>
              </a:rPr>
              <a:t>ご協賛の</a:t>
            </a:r>
            <a:endParaRPr kumimoji="1" lang="en-US" altLang="ja-JP" sz="5000" b="1" dirty="0" smtClean="0">
              <a:ln w="12700">
                <a:solidFill>
                  <a:schemeClr val="bg1"/>
                </a:solidFill>
              </a:ln>
              <a:latin typeface="HGS行書体" panose="03000600000000000000" pitchFamily="66" charset="-128"/>
              <a:ea typeface="HGS行書体" panose="03000600000000000000" pitchFamily="66" charset="-128"/>
            </a:endParaRPr>
          </a:p>
          <a:p>
            <a:pPr>
              <a:lnSpc>
                <a:spcPts val="4500"/>
              </a:lnSpc>
            </a:pPr>
            <a:r>
              <a:rPr kumimoji="1" lang="ja-JP" altLang="en-US" sz="5000" b="1" smtClean="0">
                <a:ln w="12700">
                  <a:solidFill>
                    <a:schemeClr val="bg1"/>
                  </a:solidFill>
                </a:ln>
                <a:latin typeface="HGS行書体" panose="03000600000000000000" pitchFamily="66" charset="-128"/>
                <a:ea typeface="HGS行書体" panose="03000600000000000000" pitchFamily="66" charset="-128"/>
              </a:rPr>
              <a:t>　お願い</a:t>
            </a:r>
            <a:endParaRPr kumimoji="1" lang="ja-JP" altLang="en-US" sz="5000" b="1" dirty="0">
              <a:ln w="12700">
                <a:solidFill>
                  <a:schemeClr val="bg1"/>
                </a:solidFill>
              </a:ln>
              <a:latin typeface="HGS行書体" panose="03000600000000000000" pitchFamily="66" charset="-128"/>
              <a:ea typeface="HGS行書体" panose="03000600000000000000" pitchFamily="66" charset="-128"/>
            </a:endParaRPr>
          </a:p>
        </p:txBody>
      </p:sp>
      <p:sp>
        <p:nvSpPr>
          <p:cNvPr id="1127" name="テキスト ボックス 9"/>
          <p:cNvSpPr txBox="1"/>
          <p:nvPr/>
        </p:nvSpPr>
        <p:spPr>
          <a:xfrm>
            <a:off x="78631" y="3894366"/>
            <a:ext cx="1982217" cy="338554"/>
          </a:xfrm>
          <a:prstGeom prst="rect">
            <a:avLst/>
          </a:prstGeom>
          <a:noFill/>
        </p:spPr>
        <p:txBody>
          <a:bodyPr wrap="square" rtlCol="0">
            <a:spAutoFit/>
          </a:bodyPr>
          <a:lstStyle/>
          <a:p>
            <a:r>
              <a:rPr lang="ja-JP" altLang="en-US" sz="1600" dirty="0" smtClean="0">
                <a:latin typeface="UD デジタル 教科書体 N-B" panose="02020700000000000000" pitchFamily="17" charset="-128"/>
                <a:ea typeface="UD デジタル 教科書体 N-B" panose="02020700000000000000" pitchFamily="17" charset="-128"/>
              </a:rPr>
              <a:t>（</a:t>
            </a:r>
            <a:r>
              <a:rPr lang="en-US" altLang="ja-JP" sz="1600" dirty="0">
                <a:latin typeface="UD デジタル 教科書体 N-B" panose="02020700000000000000" pitchFamily="17" charset="-128"/>
                <a:ea typeface="UD デジタル 教科書体 N-B" panose="02020700000000000000" pitchFamily="17" charset="-128"/>
              </a:rPr>
              <a:t>1</a:t>
            </a:r>
            <a:r>
              <a:rPr lang="en-US" altLang="ja-JP" sz="1600" dirty="0" smtClean="0">
                <a:latin typeface="UD デジタル 教科書体 N-B" panose="02020700000000000000" pitchFamily="17" charset="-128"/>
                <a:ea typeface="UD デジタル 教科書体 N-B" panose="02020700000000000000" pitchFamily="17" charset="-128"/>
              </a:rPr>
              <a:t>)</a:t>
            </a:r>
            <a:r>
              <a:rPr kumimoji="1" lang="ja-JP" altLang="en-US" sz="1600" dirty="0" smtClean="0">
                <a:latin typeface="UD デジタル 教科書体 N-B" panose="02020700000000000000" pitchFamily="17" charset="-128"/>
                <a:ea typeface="UD デジタル 教科書体 N-B" panose="02020700000000000000" pitchFamily="17" charset="-128"/>
              </a:rPr>
              <a:t>郵送</a:t>
            </a:r>
            <a:r>
              <a:rPr lang="ja-JP" altLang="en-US" sz="1600" dirty="0">
                <a:latin typeface="UD デジタル 教科書体 N-B" panose="02020700000000000000" pitchFamily="17" charset="-128"/>
                <a:ea typeface="UD デジタル 教科書体 N-B" panose="02020700000000000000" pitchFamily="17" charset="-128"/>
              </a:rPr>
              <a:t>・</a:t>
            </a:r>
            <a:r>
              <a:rPr lang="ja-JP" altLang="en-US" sz="1600" dirty="0" smtClean="0">
                <a:latin typeface="UD デジタル 教科書体 N-B" panose="02020700000000000000" pitchFamily="17" charset="-128"/>
                <a:ea typeface="UD デジタル 教科書体 N-B" panose="02020700000000000000" pitchFamily="17" charset="-128"/>
              </a:rPr>
              <a:t>ＦＡＸ</a:t>
            </a:r>
            <a:endParaRPr kumimoji="1" lang="ja-JP" altLang="en-US" sz="1600" dirty="0">
              <a:latin typeface="UD デジタル 教科書体 N-B" panose="02020700000000000000" pitchFamily="17" charset="-128"/>
              <a:ea typeface="UD デジタル 教科書体 N-B" panose="02020700000000000000" pitchFamily="17" charset="-128"/>
            </a:endParaRPr>
          </a:p>
        </p:txBody>
      </p:sp>
      <p:sp>
        <p:nvSpPr>
          <p:cNvPr id="1128" name="テキスト ボックス 65"/>
          <p:cNvSpPr txBox="1"/>
          <p:nvPr/>
        </p:nvSpPr>
        <p:spPr>
          <a:xfrm>
            <a:off x="465932" y="4149006"/>
            <a:ext cx="1378892" cy="1308050"/>
          </a:xfrm>
          <a:prstGeom prst="rect">
            <a:avLst/>
          </a:prstGeom>
          <a:noFill/>
        </p:spPr>
        <p:txBody>
          <a:bodyPr wrap="square" rtlCol="0">
            <a:spAutoFit/>
          </a:bodyPr>
          <a:lstStyle/>
          <a:p>
            <a:pPr algn="ct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裏面申込書の</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a:ln w="19050">
                  <a:noFill/>
                </a:ln>
                <a:latin typeface="UD デジタル 教科書体 NK-B" panose="02020700000000000000" pitchFamily="18" charset="-128"/>
                <a:ea typeface="UD デジタル 教科書体 NK-B" panose="02020700000000000000" pitchFamily="18" charset="-128"/>
              </a:rPr>
              <a:t>太</a:t>
            </a: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枠内を</a:t>
            </a: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記入</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kumimoji="1" lang="en-US" altLang="ja-JP" sz="5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400" b="1" dirty="0" smtClean="0">
                <a:ln w="19050">
                  <a:noFill/>
                </a:ln>
                <a:latin typeface="UD デジタル 教科書体 NK-B" panose="02020700000000000000" pitchFamily="18" charset="-128"/>
                <a:ea typeface="UD デジタル 教科書体 NK-B" panose="02020700000000000000" pitchFamily="18" charset="-128"/>
              </a:rPr>
              <a:t>↓</a:t>
            </a:r>
            <a:endParaRPr lang="en-US" altLang="ja-JP" sz="1400" b="1"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lang="en-US" altLang="ja-JP" sz="500" b="1" dirty="0" smtClean="0">
              <a:ln w="19050">
                <a:noFill/>
              </a:ln>
              <a:latin typeface="UD デジタル 教科書体 NK-B" panose="02020700000000000000" pitchFamily="18" charset="-128"/>
              <a:ea typeface="UD デジタル 教科書体 NK-B" panose="02020700000000000000" pitchFamily="18" charset="-128"/>
            </a:endParaRPr>
          </a:p>
          <a:p>
            <a:pPr algn="ct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事務局へ送付</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kumimoji="1" lang="en-US" altLang="ja-JP" sz="5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400" dirty="0">
                <a:ln w="19050">
                  <a:noFill/>
                </a:ln>
                <a:latin typeface="UD デジタル 教科書体 NK-B" panose="02020700000000000000" pitchFamily="18" charset="-128"/>
                <a:ea typeface="UD デジタル 教科書体 NK-B" panose="02020700000000000000" pitchFamily="18" charset="-128"/>
              </a:rPr>
              <a:t>↓</a:t>
            </a:r>
            <a:endParaRPr kumimoji="1" lang="en-US" altLang="ja-JP" sz="1400" dirty="0" smtClean="0">
              <a:ln w="19050">
                <a:noFill/>
              </a:ln>
              <a:latin typeface="UD デジタル 教科書体 NK-B" panose="02020700000000000000" pitchFamily="18" charset="-128"/>
              <a:ea typeface="UD デジタル 教科書体 NK-B" panose="02020700000000000000" pitchFamily="18" charset="-128"/>
            </a:endParaRPr>
          </a:p>
        </p:txBody>
      </p:sp>
      <p:sp>
        <p:nvSpPr>
          <p:cNvPr id="1129" name="テキスト ボックス 102"/>
          <p:cNvSpPr txBox="1"/>
          <p:nvPr/>
        </p:nvSpPr>
        <p:spPr>
          <a:xfrm>
            <a:off x="2043811" y="3894366"/>
            <a:ext cx="1169165" cy="338554"/>
          </a:xfrm>
          <a:prstGeom prst="rect">
            <a:avLst/>
          </a:prstGeom>
          <a:noFill/>
        </p:spPr>
        <p:txBody>
          <a:bodyPr wrap="square" rtlCol="0">
            <a:spAutoFit/>
          </a:bodyPr>
          <a:lstStyle/>
          <a:p>
            <a:r>
              <a:rPr lang="en-US" altLang="ja-JP" sz="1600" dirty="0" smtClean="0">
                <a:latin typeface="UD デジタル 教科書体 N-B" panose="02020700000000000000" pitchFamily="17" charset="-128"/>
                <a:ea typeface="UD デジタル 教科書体 N-B" panose="02020700000000000000" pitchFamily="17" charset="-128"/>
              </a:rPr>
              <a:t>(2)</a:t>
            </a:r>
            <a:r>
              <a:rPr kumimoji="1" lang="ja-JP" altLang="en-US" sz="1600" dirty="0" smtClean="0">
                <a:latin typeface="UD デジタル 教科書体 N-B" panose="02020700000000000000" pitchFamily="17" charset="-128"/>
                <a:ea typeface="UD デジタル 教科書体 N-B" panose="02020700000000000000" pitchFamily="17" charset="-128"/>
              </a:rPr>
              <a:t>メール</a:t>
            </a:r>
            <a:endParaRPr kumimoji="1" lang="en-US" altLang="ja-JP" sz="1600" dirty="0" smtClean="0">
              <a:latin typeface="UD デジタル 教科書体 N-B" panose="02020700000000000000" pitchFamily="17" charset="-128"/>
              <a:ea typeface="UD デジタル 教科書体 N-B" panose="02020700000000000000" pitchFamily="17" charset="-128"/>
            </a:endParaRPr>
          </a:p>
        </p:txBody>
      </p:sp>
      <p:sp>
        <p:nvSpPr>
          <p:cNvPr id="1130" name="テキスト ボックス 103"/>
          <p:cNvSpPr txBox="1"/>
          <p:nvPr/>
        </p:nvSpPr>
        <p:spPr>
          <a:xfrm>
            <a:off x="3727049" y="3894366"/>
            <a:ext cx="998095" cy="338554"/>
          </a:xfrm>
          <a:prstGeom prst="rect">
            <a:avLst/>
          </a:prstGeom>
          <a:noFill/>
        </p:spPr>
        <p:txBody>
          <a:bodyPr wrap="square" rtlCol="0">
            <a:spAutoFit/>
          </a:bodyPr>
          <a:lstStyle/>
          <a:p>
            <a:r>
              <a:rPr lang="en-US" altLang="ja-JP" sz="1600" dirty="0" smtClean="0">
                <a:latin typeface="UD デジタル 教科書体 N-B" panose="02020700000000000000" pitchFamily="17" charset="-128"/>
                <a:ea typeface="UD デジタル 教科書体 N-B" panose="02020700000000000000" pitchFamily="17" charset="-128"/>
              </a:rPr>
              <a:t>(3)</a:t>
            </a:r>
            <a:r>
              <a:rPr kumimoji="1" lang="ja-JP" altLang="en-US" sz="1600" dirty="0" smtClean="0">
                <a:latin typeface="UD デジタル 教科書体 N-B" panose="02020700000000000000" pitchFamily="17" charset="-128"/>
                <a:ea typeface="UD デジタル 教科書体 N-B" panose="02020700000000000000" pitchFamily="17" charset="-128"/>
              </a:rPr>
              <a:t>窓 口</a:t>
            </a:r>
            <a:endParaRPr kumimoji="1" lang="en-US" altLang="ja-JP" sz="1600" dirty="0" smtClean="0">
              <a:latin typeface="UD デジタル 教科書体 N-B" panose="02020700000000000000" pitchFamily="17" charset="-128"/>
              <a:ea typeface="UD デジタル 教科書体 N-B" panose="02020700000000000000" pitchFamily="17" charset="-128"/>
            </a:endParaRPr>
          </a:p>
        </p:txBody>
      </p:sp>
      <p:sp>
        <p:nvSpPr>
          <p:cNvPr id="1131" name="テキスト ボックス 65"/>
          <p:cNvSpPr txBox="1"/>
          <p:nvPr/>
        </p:nvSpPr>
        <p:spPr>
          <a:xfrm>
            <a:off x="1844824" y="4149006"/>
            <a:ext cx="1570041" cy="1308050"/>
          </a:xfrm>
          <a:prstGeom prst="rect">
            <a:avLst/>
          </a:prstGeom>
          <a:noFill/>
        </p:spPr>
        <p:txBody>
          <a:bodyPr wrap="square" rtlCol="0">
            <a:spAutoFit/>
          </a:bodyPr>
          <a:lstStyle/>
          <a:p>
            <a:pPr algn="ct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彩夏祭ＨＰの申込書（</a:t>
            </a:r>
            <a:r>
              <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rPr>
              <a:t>word</a:t>
            </a: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）に入力</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lang="en-US" altLang="ja-JP" sz="500" b="1"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400" b="1" dirty="0" smtClean="0">
                <a:ln w="19050">
                  <a:noFill/>
                </a:ln>
                <a:latin typeface="UD デジタル 教科書体 NK-B" panose="02020700000000000000" pitchFamily="18" charset="-128"/>
                <a:ea typeface="UD デジタル 教科書体 NK-B" panose="02020700000000000000" pitchFamily="18" charset="-128"/>
              </a:rPr>
              <a:t>↓</a:t>
            </a:r>
            <a:endParaRPr lang="en-US" altLang="ja-JP" sz="1400" b="1" dirty="0">
              <a:ln w="19050">
                <a:noFill/>
              </a:ln>
              <a:latin typeface="UD デジタル 教科書体 NK-B" panose="02020700000000000000" pitchFamily="18" charset="-128"/>
              <a:ea typeface="UD デジタル 教科書体 NK-B" panose="02020700000000000000" pitchFamily="18" charset="-128"/>
            </a:endParaRPr>
          </a:p>
          <a:p>
            <a:pPr algn="ctr"/>
            <a:endParaRPr lang="en-US" altLang="ja-JP" sz="500" b="1" dirty="0" smtClean="0">
              <a:ln w="19050">
                <a:noFill/>
              </a:ln>
              <a:latin typeface="UD デジタル 教科書体 NK-B" panose="02020700000000000000" pitchFamily="18" charset="-128"/>
              <a:ea typeface="UD デジタル 教科書体 NK-B" panose="02020700000000000000" pitchFamily="18" charset="-128"/>
            </a:endParaRPr>
          </a:p>
          <a:p>
            <a:pPr algn="ct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事務局へ送信</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lang="en-US" altLang="ja-JP" sz="500" dirty="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400" dirty="0" smtClean="0">
                <a:ln w="19050">
                  <a:noFill/>
                </a:ln>
                <a:latin typeface="UD デジタル 教科書体 NK-B" panose="02020700000000000000" pitchFamily="18" charset="-128"/>
                <a:ea typeface="UD デジタル 教科書体 NK-B" panose="02020700000000000000" pitchFamily="18" charset="-128"/>
              </a:rPr>
              <a:t>↓</a:t>
            </a:r>
            <a:endParaRPr lang="en-US" altLang="ja-JP" sz="1400" dirty="0">
              <a:ln w="19050">
                <a:noFill/>
              </a:ln>
              <a:latin typeface="UD デジタル 教科書体 NK-B" panose="02020700000000000000" pitchFamily="18" charset="-128"/>
              <a:ea typeface="UD デジタル 教科書体 NK-B" panose="02020700000000000000" pitchFamily="18" charset="-128"/>
            </a:endParaRPr>
          </a:p>
        </p:txBody>
      </p:sp>
      <p:sp>
        <p:nvSpPr>
          <p:cNvPr id="1132" name="テキスト ボックス 65"/>
          <p:cNvSpPr txBox="1"/>
          <p:nvPr/>
        </p:nvSpPr>
        <p:spPr>
          <a:xfrm>
            <a:off x="420107" y="5365303"/>
            <a:ext cx="3203934" cy="307777"/>
          </a:xfrm>
          <a:prstGeom prst="rect">
            <a:avLst/>
          </a:prstGeom>
          <a:noFill/>
        </p:spPr>
        <p:txBody>
          <a:bodyPr wrap="square" rtlCol="0">
            <a:spAutoFit/>
          </a:bodyPr>
          <a:lstStyle/>
          <a:p>
            <a:pPr algn="ctr"/>
            <a:r>
              <a:rPr kumimoji="1" lang="ja-JP" altLang="en-US" sz="1400" dirty="0" smtClean="0">
                <a:ln w="19050">
                  <a:noFill/>
                </a:ln>
                <a:latin typeface="UD デジタル 教科書体 NK-B" panose="02020700000000000000" pitchFamily="18" charset="-128"/>
                <a:ea typeface="UD デジタル 教科書体 NK-B" panose="02020700000000000000" pitchFamily="18" charset="-128"/>
              </a:rPr>
              <a:t>申込者名義</a:t>
            </a: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で下記振込先へ振込</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p:txBody>
      </p:sp>
      <p:grpSp>
        <p:nvGrpSpPr>
          <p:cNvPr id="1133" name="グループ 141"/>
          <p:cNvGrpSpPr/>
          <p:nvPr/>
        </p:nvGrpSpPr>
        <p:grpSpPr>
          <a:xfrm>
            <a:off x="621000" y="5887092"/>
            <a:ext cx="3936384" cy="938116"/>
            <a:chOff x="190754" y="4558856"/>
            <a:chExt cx="3744416" cy="811084"/>
          </a:xfrm>
        </p:grpSpPr>
        <p:sp>
          <p:nvSpPr>
            <p:cNvPr id="1134" name="正方形/長方形 17"/>
            <p:cNvSpPr/>
            <p:nvPr/>
          </p:nvSpPr>
          <p:spPr>
            <a:xfrm>
              <a:off x="285246" y="4809000"/>
              <a:ext cx="3647754" cy="560940"/>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grpSp>
          <p:nvGrpSpPr>
            <p:cNvPr id="1135" name="グループ化 1"/>
            <p:cNvGrpSpPr/>
            <p:nvPr/>
          </p:nvGrpSpPr>
          <p:grpSpPr>
            <a:xfrm>
              <a:off x="280992" y="4970926"/>
              <a:ext cx="3530547" cy="389388"/>
              <a:chOff x="2374861" y="7080111"/>
              <a:chExt cx="4069507" cy="526871"/>
            </a:xfrm>
          </p:grpSpPr>
          <p:sp>
            <p:nvSpPr>
              <p:cNvPr id="1136" name="テキスト ボックス 39"/>
              <p:cNvSpPr txBox="1"/>
              <p:nvPr/>
            </p:nvSpPr>
            <p:spPr>
              <a:xfrm>
                <a:off x="2374861" y="7300937"/>
                <a:ext cx="4069507" cy="306045"/>
              </a:xfrm>
              <a:prstGeom prst="rect">
                <a:avLst/>
              </a:prstGeom>
              <a:noFill/>
            </p:spPr>
            <p:txBody>
              <a:bodyPr wrap="square" rtlCol="0">
                <a:spAutoFit/>
              </a:bodyPr>
              <a:lstStyle/>
              <a:p>
                <a:pPr algn="ctr"/>
                <a:r>
                  <a:rPr kumimoji="1" lang="ja-JP" altLang="en-US" sz="1100" b="1" dirty="0" smtClean="0">
                    <a:ln w="19050">
                      <a:noFill/>
                    </a:ln>
                    <a:latin typeface="+mj-ea"/>
                    <a:ea typeface="+mj-ea"/>
                  </a:rPr>
                  <a:t>朝霞市民まつり実行委員会　実行委員長　</a:t>
                </a:r>
                <a:r>
                  <a:rPr lang="ja-JP" altLang="en-US" sz="1100" b="1" dirty="0">
                    <a:ln w="19050">
                      <a:noFill/>
                    </a:ln>
                    <a:latin typeface="+mj-ea"/>
                    <a:ea typeface="+mj-ea"/>
                  </a:rPr>
                  <a:t>内田</a:t>
                </a:r>
                <a:r>
                  <a:rPr kumimoji="1" lang="ja-JP" altLang="en-US" sz="1100" b="1" dirty="0" smtClean="0">
                    <a:ln w="19050">
                      <a:noFill/>
                    </a:ln>
                    <a:latin typeface="+mj-ea"/>
                    <a:ea typeface="+mj-ea"/>
                  </a:rPr>
                  <a:t>　</a:t>
                </a:r>
                <a:r>
                  <a:rPr lang="ja-JP" altLang="en-US" sz="1100" b="1" dirty="0">
                    <a:ln w="19050">
                      <a:noFill/>
                    </a:ln>
                    <a:latin typeface="+mj-ea"/>
                    <a:ea typeface="+mj-ea"/>
                  </a:rPr>
                  <a:t>達也</a:t>
                </a:r>
                <a:endParaRPr kumimoji="1" lang="ja-JP" altLang="en-US" sz="1100" b="1" dirty="0">
                  <a:ln w="19050">
                    <a:noFill/>
                  </a:ln>
                  <a:latin typeface="+mj-ea"/>
                  <a:ea typeface="+mj-ea"/>
                </a:endParaRPr>
              </a:p>
            </p:txBody>
          </p:sp>
          <p:sp>
            <p:nvSpPr>
              <p:cNvPr id="1137" name="テキスト ボックス 41"/>
              <p:cNvSpPr txBox="1"/>
              <p:nvPr/>
            </p:nvSpPr>
            <p:spPr>
              <a:xfrm>
                <a:off x="2485565" y="7080111"/>
                <a:ext cx="2023795" cy="306045"/>
              </a:xfrm>
              <a:prstGeom prst="rect">
                <a:avLst/>
              </a:prstGeom>
              <a:noFill/>
            </p:spPr>
            <p:txBody>
              <a:bodyPr wrap="square" rtlCol="0">
                <a:spAutoFit/>
              </a:bodyPr>
              <a:lstStyle/>
              <a:p>
                <a:pPr algn="ctr"/>
                <a:r>
                  <a:rPr kumimoji="1" lang="ja-JP" altLang="en-US" sz="1100" b="1" dirty="0" smtClean="0">
                    <a:ln w="19050">
                      <a:noFill/>
                    </a:ln>
                    <a:latin typeface="+mj-ea"/>
                    <a:ea typeface="+mj-ea"/>
                  </a:rPr>
                  <a:t>ｱｻｶｼﾐﾝﾏﾂﾘｼﾞﾂｺｳｲｲﾝｶｲ</a:t>
                </a:r>
                <a:endParaRPr kumimoji="1" lang="ja-JP" altLang="en-US" sz="1100" b="1" dirty="0">
                  <a:ln w="19050">
                    <a:noFill/>
                  </a:ln>
                  <a:latin typeface="+mj-ea"/>
                  <a:ea typeface="+mj-ea"/>
                </a:endParaRPr>
              </a:p>
            </p:txBody>
          </p:sp>
          <p:sp>
            <p:nvSpPr>
              <p:cNvPr id="1138" name="テキスト ボックス 42"/>
              <p:cNvSpPr txBox="1"/>
              <p:nvPr/>
            </p:nvSpPr>
            <p:spPr>
              <a:xfrm>
                <a:off x="4242614" y="7080119"/>
                <a:ext cx="1319043" cy="306045"/>
              </a:xfrm>
              <a:prstGeom prst="rect">
                <a:avLst/>
              </a:prstGeom>
              <a:noFill/>
            </p:spPr>
            <p:txBody>
              <a:bodyPr wrap="square" rtlCol="0">
                <a:spAutoFit/>
              </a:bodyPr>
              <a:lstStyle/>
              <a:p>
                <a:pPr algn="ctr"/>
                <a:r>
                  <a:rPr kumimoji="1" lang="ja-JP" altLang="en-US" sz="1100" b="1" dirty="0" smtClean="0">
                    <a:ln w="19050">
                      <a:noFill/>
                    </a:ln>
                    <a:latin typeface="+mj-ea"/>
                    <a:ea typeface="+mj-ea"/>
                  </a:rPr>
                  <a:t>ｼﾞﾂｺｳｲｲﾝﾁﾖｳ</a:t>
                </a:r>
                <a:endParaRPr kumimoji="1" lang="ja-JP" altLang="en-US" sz="1100" b="1" dirty="0">
                  <a:ln w="19050">
                    <a:noFill/>
                  </a:ln>
                  <a:latin typeface="+mj-ea"/>
                  <a:ea typeface="+mj-ea"/>
                </a:endParaRPr>
              </a:p>
            </p:txBody>
          </p:sp>
          <p:sp>
            <p:nvSpPr>
              <p:cNvPr id="1139" name="テキスト ボックス 43"/>
              <p:cNvSpPr txBox="1"/>
              <p:nvPr/>
            </p:nvSpPr>
            <p:spPr>
              <a:xfrm>
                <a:off x="5344335" y="7080111"/>
                <a:ext cx="521821" cy="306045"/>
              </a:xfrm>
              <a:prstGeom prst="rect">
                <a:avLst/>
              </a:prstGeom>
              <a:noFill/>
            </p:spPr>
            <p:txBody>
              <a:bodyPr wrap="square" rtlCol="0">
                <a:spAutoFit/>
              </a:bodyPr>
              <a:lstStyle/>
              <a:p>
                <a:pPr algn="ctr"/>
                <a:r>
                  <a:rPr kumimoji="1" lang="ja-JP" altLang="en-US" sz="1100" b="1" dirty="0" smtClean="0">
                    <a:ln w="19050">
                      <a:noFill/>
                    </a:ln>
                    <a:latin typeface="+mj-ea"/>
                    <a:ea typeface="+mj-ea"/>
                  </a:rPr>
                  <a:t>ｳﾁﾀﾞ</a:t>
                </a:r>
                <a:endParaRPr kumimoji="1" lang="ja-JP" altLang="en-US" sz="1100" b="1" dirty="0">
                  <a:ln w="19050">
                    <a:noFill/>
                  </a:ln>
                  <a:latin typeface="+mj-ea"/>
                  <a:ea typeface="+mj-ea"/>
                </a:endParaRPr>
              </a:p>
            </p:txBody>
          </p:sp>
          <p:sp>
            <p:nvSpPr>
              <p:cNvPr id="1140" name="テキスト ボックス 44"/>
              <p:cNvSpPr txBox="1"/>
              <p:nvPr/>
            </p:nvSpPr>
            <p:spPr>
              <a:xfrm>
                <a:off x="5576817" y="7080111"/>
                <a:ext cx="810909" cy="306045"/>
              </a:xfrm>
              <a:prstGeom prst="rect">
                <a:avLst/>
              </a:prstGeom>
              <a:noFill/>
            </p:spPr>
            <p:txBody>
              <a:bodyPr wrap="square" rtlCol="0">
                <a:spAutoFit/>
              </a:bodyPr>
              <a:lstStyle/>
              <a:p>
                <a:pPr algn="ctr"/>
                <a:r>
                  <a:rPr lang="ja-JP" altLang="en-US" sz="1100" b="1" dirty="0">
                    <a:ln w="19050">
                      <a:noFill/>
                    </a:ln>
                    <a:latin typeface="+mj-ea"/>
                    <a:ea typeface="+mj-ea"/>
                  </a:rPr>
                  <a:t>ﾀﾂﾔ</a:t>
                </a:r>
                <a:endParaRPr kumimoji="1" lang="ja-JP" altLang="en-US" sz="1100" b="1" dirty="0">
                  <a:ln w="19050">
                    <a:noFill/>
                  </a:ln>
                  <a:latin typeface="+mj-ea"/>
                  <a:ea typeface="+mj-ea"/>
                </a:endParaRPr>
              </a:p>
            </p:txBody>
          </p:sp>
        </p:grpSp>
        <p:sp>
          <p:nvSpPr>
            <p:cNvPr id="1141" name="テキスト ボックス 35"/>
            <p:cNvSpPr txBox="1"/>
            <p:nvPr/>
          </p:nvSpPr>
          <p:spPr>
            <a:xfrm>
              <a:off x="333000" y="4809000"/>
              <a:ext cx="3556165" cy="239490"/>
            </a:xfrm>
            <a:prstGeom prst="rect">
              <a:avLst/>
            </a:prstGeom>
            <a:noFill/>
          </p:spPr>
          <p:txBody>
            <a:bodyPr wrap="square" rtlCol="0">
              <a:spAutoFit/>
            </a:bodyPr>
            <a:lstStyle/>
            <a:p>
              <a:pPr algn="ctr"/>
              <a:r>
                <a:rPr kumimoji="1" lang="ja-JP" altLang="en-US" sz="1100" b="1" dirty="0" smtClean="0">
                  <a:ln w="19050">
                    <a:noFill/>
                  </a:ln>
                  <a:latin typeface="+mj-ea"/>
                  <a:ea typeface="+mj-ea"/>
                </a:rPr>
                <a:t>埼玉りそな銀行　朝霞支店　普通　</a:t>
              </a:r>
              <a:r>
                <a:rPr kumimoji="1" lang="ja-JP" altLang="en-US" sz="1200" b="1" dirty="0" smtClean="0">
                  <a:ln w="19050">
                    <a:noFill/>
                  </a:ln>
                  <a:latin typeface="+mj-ea"/>
                  <a:ea typeface="+mj-ea"/>
                </a:rPr>
                <a:t>３９３８０５４</a:t>
              </a:r>
              <a:endParaRPr kumimoji="1" lang="ja-JP" altLang="en-US" sz="1200" b="1" dirty="0">
                <a:ln w="19050">
                  <a:noFill/>
                </a:ln>
                <a:latin typeface="+mj-ea"/>
                <a:ea typeface="+mj-ea"/>
              </a:endParaRPr>
            </a:p>
          </p:txBody>
        </p:sp>
        <p:sp>
          <p:nvSpPr>
            <p:cNvPr id="1142" name="正方形/長方形 45"/>
            <p:cNvSpPr/>
            <p:nvPr/>
          </p:nvSpPr>
          <p:spPr>
            <a:xfrm>
              <a:off x="280991" y="4558856"/>
              <a:ext cx="3654179" cy="263175"/>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1143" name="テキスト ボックス 46"/>
            <p:cNvSpPr txBox="1"/>
            <p:nvPr/>
          </p:nvSpPr>
          <p:spPr>
            <a:xfrm>
              <a:off x="190754" y="4560596"/>
              <a:ext cx="901863" cy="276106"/>
            </a:xfrm>
            <a:prstGeom prst="rect">
              <a:avLst/>
            </a:prstGeom>
            <a:noFill/>
          </p:spPr>
          <p:txBody>
            <a:bodyPr wrap="square" rtlCol="0">
              <a:spAutoFit/>
            </a:bodyPr>
            <a:lstStyle/>
            <a:p>
              <a:pPr algn="ctr"/>
              <a:r>
                <a:rPr kumimoji="1" lang="ja-JP" altLang="en-US" sz="1400" b="1" dirty="0" smtClean="0">
                  <a:ln w="19050">
                    <a:noFill/>
                  </a:ln>
                  <a:solidFill>
                    <a:schemeClr val="bg1"/>
                  </a:solidFill>
                  <a:latin typeface="+mj-ea"/>
                  <a:ea typeface="+mj-ea"/>
                </a:rPr>
                <a:t>振込先</a:t>
              </a:r>
              <a:endParaRPr kumimoji="1" lang="ja-JP" altLang="en-US" sz="1400" b="1" dirty="0">
                <a:ln w="19050">
                  <a:noFill/>
                </a:ln>
                <a:solidFill>
                  <a:schemeClr val="bg1"/>
                </a:solidFill>
                <a:latin typeface="+mj-ea"/>
                <a:ea typeface="+mj-ea"/>
              </a:endParaRPr>
            </a:p>
          </p:txBody>
        </p:sp>
        <p:sp>
          <p:nvSpPr>
            <p:cNvPr id="1144" name="テキスト ボックス 47"/>
            <p:cNvSpPr txBox="1"/>
            <p:nvPr/>
          </p:nvSpPr>
          <p:spPr>
            <a:xfrm>
              <a:off x="855431" y="4583440"/>
              <a:ext cx="3066849" cy="226185"/>
            </a:xfrm>
            <a:prstGeom prst="rect">
              <a:avLst/>
            </a:prstGeom>
            <a:noFill/>
          </p:spPr>
          <p:txBody>
            <a:bodyPr wrap="square" rtlCol="0">
              <a:spAutoFit/>
            </a:bodyPr>
            <a:lstStyle/>
            <a:p>
              <a:pPr algn="ctr"/>
              <a:r>
                <a:rPr kumimoji="1" lang="ja-JP" altLang="en-US" sz="1100" b="1" dirty="0" smtClean="0">
                  <a:ln w="19050">
                    <a:noFill/>
                  </a:ln>
                  <a:solidFill>
                    <a:schemeClr val="bg1"/>
                  </a:solidFill>
                  <a:latin typeface="+mj-ea"/>
                  <a:ea typeface="+mj-ea"/>
                </a:rPr>
                <a:t>（振込手数料は申込者のご負担でお願いします）</a:t>
              </a:r>
              <a:endParaRPr kumimoji="1" lang="ja-JP" altLang="en-US" sz="1100" b="1" dirty="0">
                <a:ln w="19050">
                  <a:noFill/>
                </a:ln>
                <a:solidFill>
                  <a:schemeClr val="bg1"/>
                </a:solidFill>
                <a:latin typeface="+mj-ea"/>
                <a:ea typeface="+mj-ea"/>
              </a:endParaRPr>
            </a:p>
          </p:txBody>
        </p:sp>
      </p:grpSp>
      <p:grpSp>
        <p:nvGrpSpPr>
          <p:cNvPr id="1145" name="グループ化 145"/>
          <p:cNvGrpSpPr/>
          <p:nvPr/>
        </p:nvGrpSpPr>
        <p:grpSpPr>
          <a:xfrm>
            <a:off x="4984323" y="5761448"/>
            <a:ext cx="1063756" cy="1063760"/>
            <a:chOff x="107723" y="-452586"/>
            <a:chExt cx="5398121" cy="5398651"/>
          </a:xfrm>
        </p:grpSpPr>
        <p:sp>
          <p:nvSpPr>
            <p:cNvPr id="1146" name="平行四辺形 146"/>
            <p:cNvSpPr/>
            <p:nvPr/>
          </p:nvSpPr>
          <p:spPr>
            <a:xfrm rot="20717332">
              <a:off x="4459002" y="787510"/>
              <a:ext cx="390171" cy="538206"/>
            </a:xfrm>
            <a:prstGeom prst="parallelogram">
              <a:avLst>
                <a:gd name="adj" fmla="val 415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47" name="グループ化 147"/>
            <p:cNvGrpSpPr/>
            <p:nvPr/>
          </p:nvGrpSpPr>
          <p:grpSpPr>
            <a:xfrm>
              <a:off x="107723" y="-452586"/>
              <a:ext cx="5398121" cy="5398651"/>
              <a:chOff x="-248455" y="-495514"/>
              <a:chExt cx="5399156" cy="5399365"/>
            </a:xfrm>
          </p:grpSpPr>
          <p:sp>
            <p:nvSpPr>
              <p:cNvPr id="1148" name="月 148"/>
              <p:cNvSpPr/>
              <p:nvPr/>
            </p:nvSpPr>
            <p:spPr>
              <a:xfrm rot="422845">
                <a:off x="1038225" y="771525"/>
                <a:ext cx="292100" cy="735330"/>
              </a:xfrm>
              <a:prstGeom prst="moon">
                <a:avLst>
                  <a:gd name="adj" fmla="val 87500"/>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49" name="グループ化 149"/>
              <p:cNvGrpSpPr/>
              <p:nvPr/>
            </p:nvGrpSpPr>
            <p:grpSpPr>
              <a:xfrm>
                <a:off x="-248455" y="-495514"/>
                <a:ext cx="5399156" cy="5399365"/>
                <a:chOff x="-248489" y="-495548"/>
                <a:chExt cx="5399927" cy="5399728"/>
              </a:xfrm>
            </p:grpSpPr>
            <p:sp>
              <p:nvSpPr>
                <p:cNvPr id="1150" name="角丸四角形 150"/>
                <p:cNvSpPr/>
                <p:nvPr/>
              </p:nvSpPr>
              <p:spPr>
                <a:xfrm rot="21180794">
                  <a:off x="561975" y="1066800"/>
                  <a:ext cx="181426" cy="77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51" name="グループ化 151"/>
                <p:cNvGrpSpPr/>
                <p:nvPr/>
              </p:nvGrpSpPr>
              <p:grpSpPr>
                <a:xfrm>
                  <a:off x="-248489" y="-495548"/>
                  <a:ext cx="5399927" cy="5399728"/>
                  <a:chOff x="-248491" y="-495574"/>
                  <a:chExt cx="5400035" cy="5400038"/>
                </a:xfrm>
              </p:grpSpPr>
              <p:sp>
                <p:nvSpPr>
                  <p:cNvPr id="1152" name="片側の 2 つの角を丸めた四角形 152"/>
                  <p:cNvSpPr/>
                  <p:nvPr/>
                </p:nvSpPr>
                <p:spPr>
                  <a:xfrm rot="15172069">
                    <a:off x="-181561" y="1366990"/>
                    <a:ext cx="728383" cy="2504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53" name="グループ化 153"/>
                  <p:cNvGrpSpPr/>
                  <p:nvPr/>
                </p:nvGrpSpPr>
                <p:grpSpPr>
                  <a:xfrm>
                    <a:off x="-248491" y="-495574"/>
                    <a:ext cx="5400035" cy="5400038"/>
                    <a:chOff x="4020" y="-3119"/>
                    <a:chExt cx="5400675" cy="5400675"/>
                  </a:xfrm>
                </p:grpSpPr>
                <p:sp>
                  <p:nvSpPr>
                    <p:cNvPr id="1154" name="フローチャート: データ 154"/>
                    <p:cNvSpPr/>
                    <p:nvPr/>
                  </p:nvSpPr>
                  <p:spPr>
                    <a:xfrm rot="414856">
                      <a:off x="4971587" y="1215975"/>
                      <a:ext cx="219244" cy="500959"/>
                    </a:xfrm>
                    <a:prstGeom prst="flowChartInputOutpu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55" name="グループ化 155"/>
                    <p:cNvGrpSpPr/>
                    <p:nvPr/>
                  </p:nvGrpSpPr>
                  <p:grpSpPr>
                    <a:xfrm>
                      <a:off x="4020" y="-3119"/>
                      <a:ext cx="5400675" cy="5400675"/>
                      <a:chOff x="-4679" y="-3466"/>
                      <a:chExt cx="5400675" cy="5400675"/>
                    </a:xfrm>
                  </p:grpSpPr>
                  <p:sp>
                    <p:nvSpPr>
                      <p:cNvPr id="1156" name="円/楕円 68"/>
                      <p:cNvSpPr/>
                      <p:nvPr/>
                    </p:nvSpPr>
                    <p:spPr>
                      <a:xfrm>
                        <a:off x="2695575" y="4514850"/>
                        <a:ext cx="762000" cy="3905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57" name="グループ化 157"/>
                      <p:cNvGrpSpPr/>
                      <p:nvPr/>
                    </p:nvGrpSpPr>
                    <p:grpSpPr>
                      <a:xfrm>
                        <a:off x="-4679" y="-3466"/>
                        <a:ext cx="5400675" cy="5400675"/>
                        <a:chOff x="-4679" y="-3466"/>
                        <a:chExt cx="5400675" cy="5400675"/>
                      </a:xfrm>
                    </p:grpSpPr>
                    <p:sp>
                      <p:nvSpPr>
                        <p:cNvPr id="1158" name="フローチャート : 記憶データ 66"/>
                        <p:cNvSpPr/>
                        <p:nvPr/>
                      </p:nvSpPr>
                      <p:spPr>
                        <a:xfrm rot="8802220">
                          <a:off x="466725" y="2181225"/>
                          <a:ext cx="200453" cy="40830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59" name="グループ化 159"/>
                        <p:cNvGrpSpPr/>
                        <p:nvPr/>
                      </p:nvGrpSpPr>
                      <p:grpSpPr>
                        <a:xfrm>
                          <a:off x="-4679" y="-3466"/>
                          <a:ext cx="5400675" cy="5400675"/>
                          <a:chOff x="3134" y="4711"/>
                          <a:chExt cx="5400675" cy="5400675"/>
                        </a:xfrm>
                      </p:grpSpPr>
                      <p:sp>
                        <p:nvSpPr>
                          <p:cNvPr id="1160" name="片側の 2 つの角を丸めた四角形 160"/>
                          <p:cNvSpPr/>
                          <p:nvPr/>
                        </p:nvSpPr>
                        <p:spPr>
                          <a:xfrm rot="375405">
                            <a:off x="251652" y="1495423"/>
                            <a:ext cx="714375" cy="303530"/>
                          </a:xfrm>
                          <a:prstGeom prst="round2SameRect">
                            <a:avLst>
                              <a:gd name="adj1" fmla="val 48545"/>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61" name="グループ化 161"/>
                          <p:cNvGrpSpPr/>
                          <p:nvPr/>
                        </p:nvGrpSpPr>
                        <p:grpSpPr>
                          <a:xfrm>
                            <a:off x="3134" y="4711"/>
                            <a:ext cx="5400675" cy="5400675"/>
                            <a:chOff x="3134" y="4711"/>
                            <a:chExt cx="5400675" cy="5400675"/>
                          </a:xfrm>
                        </p:grpSpPr>
                        <p:sp>
                          <p:nvSpPr>
                            <p:cNvPr id="1162" name="フローチャート : 記憶データ 58"/>
                            <p:cNvSpPr/>
                            <p:nvPr/>
                          </p:nvSpPr>
                          <p:spPr>
                            <a:xfrm rot="1775999">
                              <a:off x="4853131" y="1653128"/>
                              <a:ext cx="201938" cy="350362"/>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63" name="グループ化 163"/>
                            <p:cNvGrpSpPr/>
                            <p:nvPr/>
                          </p:nvGrpSpPr>
                          <p:grpSpPr>
                            <a:xfrm>
                              <a:off x="3134" y="4711"/>
                              <a:ext cx="5400675" cy="5400675"/>
                              <a:chOff x="3134" y="4711"/>
                              <a:chExt cx="5400675" cy="5400675"/>
                            </a:xfrm>
                          </p:grpSpPr>
                          <p:sp>
                            <p:nvSpPr>
                              <p:cNvPr id="1164" name="片側の 2 つの角を切り取った四角形 164"/>
                              <p:cNvSpPr/>
                              <p:nvPr/>
                            </p:nvSpPr>
                            <p:spPr>
                              <a:xfrm rot="21322104">
                                <a:off x="4448312" y="1071851"/>
                                <a:ext cx="761612" cy="263061"/>
                              </a:xfrm>
                              <a:prstGeom prst="snip2SameRect">
                                <a:avLst>
                                  <a:gd name="adj1" fmla="val 3194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65" name="グループ化 165"/>
                              <p:cNvGrpSpPr/>
                              <p:nvPr/>
                            </p:nvGrpSpPr>
                            <p:grpSpPr>
                              <a:xfrm>
                                <a:off x="3134" y="4711"/>
                                <a:ext cx="5400675" cy="5400675"/>
                                <a:chOff x="3134" y="4711"/>
                                <a:chExt cx="5400675" cy="5400675"/>
                              </a:xfrm>
                            </p:grpSpPr>
                            <p:sp>
                              <p:nvSpPr>
                                <p:cNvPr id="1166" name="涙形 166"/>
                                <p:cNvSpPr/>
                                <p:nvPr/>
                              </p:nvSpPr>
                              <p:spPr>
                                <a:xfrm rot="10499333">
                                  <a:off x="4123448" y="1761995"/>
                                  <a:ext cx="1058048" cy="1386526"/>
                                </a:xfrm>
                                <a:prstGeom prst="teardrop">
                                  <a:avLst>
                                    <a:gd name="adj" fmla="val 1040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67" name="グループ化 167"/>
                                <p:cNvGrpSpPr/>
                                <p:nvPr/>
                              </p:nvGrpSpPr>
                              <p:grpSpPr>
                                <a:xfrm>
                                  <a:off x="3134" y="4711"/>
                                  <a:ext cx="5400675" cy="5400675"/>
                                  <a:chOff x="3134" y="4711"/>
                                  <a:chExt cx="5400675" cy="5400675"/>
                                </a:xfrm>
                              </p:grpSpPr>
                              <p:sp>
                                <p:nvSpPr>
                                  <p:cNvPr id="1168" name="涙形 168"/>
                                  <p:cNvSpPr/>
                                  <p:nvPr/>
                                </p:nvSpPr>
                                <p:spPr>
                                  <a:xfrm rot="4871732">
                                    <a:off x="257203" y="2390803"/>
                                    <a:ext cx="1393930" cy="1074581"/>
                                  </a:xfrm>
                                  <a:prstGeom prst="teardrop">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69" name="グループ化 169"/>
                                  <p:cNvGrpSpPr/>
                                  <p:nvPr/>
                                </p:nvGrpSpPr>
                                <p:grpSpPr>
                                  <a:xfrm>
                                    <a:off x="3134" y="4711"/>
                                    <a:ext cx="5400675" cy="5400675"/>
                                    <a:chOff x="3134" y="4711"/>
                                    <a:chExt cx="5400675" cy="5400675"/>
                                  </a:xfrm>
                                </p:grpSpPr>
                                <p:sp>
                                  <p:nvSpPr>
                                    <p:cNvPr id="1170" name="円/楕円 29"/>
                                    <p:cNvSpPr/>
                                    <p:nvPr/>
                                  </p:nvSpPr>
                                  <p:spPr>
                                    <a:xfrm rot="1467426">
                                      <a:off x="2783641" y="3253293"/>
                                      <a:ext cx="1041400" cy="13843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71" name="グループ化 171"/>
                                    <p:cNvGrpSpPr/>
                                    <p:nvPr/>
                                  </p:nvGrpSpPr>
                                  <p:grpSpPr>
                                    <a:xfrm>
                                      <a:off x="3134" y="4711"/>
                                      <a:ext cx="5400675" cy="5400675"/>
                                      <a:chOff x="3134" y="4711"/>
                                      <a:chExt cx="5400675" cy="5400675"/>
                                    </a:xfrm>
                                  </p:grpSpPr>
                                  <p:sp>
                                    <p:nvSpPr>
                                      <p:cNvPr id="1172" name="円/楕円 27"/>
                                      <p:cNvSpPr/>
                                      <p:nvPr/>
                                    </p:nvSpPr>
                                    <p:spPr>
                                      <a:xfrm rot="20032094">
                                        <a:off x="1552898" y="3286124"/>
                                        <a:ext cx="1235791" cy="1679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73" name="グループ化 173"/>
                                      <p:cNvGrpSpPr/>
                                      <p:nvPr/>
                                    </p:nvGrpSpPr>
                                    <p:grpSpPr>
                                      <a:xfrm>
                                        <a:off x="3134" y="4711"/>
                                        <a:ext cx="5400675" cy="5400675"/>
                                        <a:chOff x="-24154" y="-23653"/>
                                        <a:chExt cx="5400675" cy="5400675"/>
                                      </a:xfrm>
                                    </p:grpSpPr>
                                    <p:sp>
                                      <p:nvSpPr>
                                        <p:cNvPr id="1174" name="フローチャート : 論理積ゲート 17"/>
                                        <p:cNvSpPr/>
                                        <p:nvPr/>
                                      </p:nvSpPr>
                                      <p:spPr>
                                        <a:xfrm rot="9477155">
                                          <a:off x="1066800" y="1743075"/>
                                          <a:ext cx="764181" cy="550101"/>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75" name="グループ化 175"/>
                                        <p:cNvGrpSpPr/>
                                        <p:nvPr/>
                                      </p:nvGrpSpPr>
                                      <p:grpSpPr>
                                        <a:xfrm>
                                          <a:off x="-24154" y="-23653"/>
                                          <a:ext cx="5400675" cy="5400675"/>
                                          <a:chOff x="-529" y="-13443"/>
                                          <a:chExt cx="5400675" cy="5400675"/>
                                        </a:xfrm>
                                      </p:grpSpPr>
                                      <p:sp>
                                        <p:nvSpPr>
                                          <p:cNvPr id="1176" name="涙形 176"/>
                                          <p:cNvSpPr/>
                                          <p:nvPr/>
                                        </p:nvSpPr>
                                        <p:spPr>
                                          <a:xfrm rot="4495844">
                                            <a:off x="1085878" y="1104928"/>
                                            <a:ext cx="568500" cy="525625"/>
                                          </a:xfrm>
                                          <a:prstGeom prst="teardrop">
                                            <a:avLst>
                                              <a:gd name="adj" fmla="val 18372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77" name="グループ化 177"/>
                                          <p:cNvGrpSpPr/>
                                          <p:nvPr/>
                                        </p:nvGrpSpPr>
                                        <p:grpSpPr>
                                          <a:xfrm>
                                            <a:off x="-529" y="-13443"/>
                                            <a:ext cx="5400675" cy="5400675"/>
                                            <a:chOff x="-529" y="-13443"/>
                                            <a:chExt cx="5400675" cy="5400675"/>
                                          </a:xfrm>
                                        </p:grpSpPr>
                                        <p:sp>
                                          <p:nvSpPr>
                                            <p:cNvPr id="1178" name="角丸四角形 178"/>
                                            <p:cNvSpPr/>
                                            <p:nvPr/>
                                          </p:nvSpPr>
                                          <p:spPr>
                                            <a:xfrm rot="19046015">
                                              <a:off x="3464757" y="1578353"/>
                                              <a:ext cx="571500" cy="6562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79" name="グループ化 179"/>
                                            <p:cNvGrpSpPr/>
                                            <p:nvPr/>
                                          </p:nvGrpSpPr>
                                          <p:grpSpPr>
                                            <a:xfrm>
                                              <a:off x="-529" y="-13443"/>
                                              <a:ext cx="5400675" cy="5400675"/>
                                              <a:chOff x="-529" y="-13443"/>
                                              <a:chExt cx="5400675" cy="5400675"/>
                                            </a:xfrm>
                                          </p:grpSpPr>
                                          <p:sp>
                                            <p:nvSpPr>
                                              <p:cNvPr id="1180" name="フローチャート : 記憶データ 10"/>
                                              <p:cNvSpPr/>
                                              <p:nvPr/>
                                            </p:nvSpPr>
                                            <p:spPr>
                                              <a:xfrm rot="12847544">
                                                <a:off x="3061816" y="922908"/>
                                                <a:ext cx="684878" cy="1150110"/>
                                              </a:xfrm>
                                              <a:prstGeom prst="flowChartOnlineStorage">
                                                <a:avLst/>
                                              </a:prstGeom>
                                              <a:solidFill>
                                                <a:schemeClr val="bg1"/>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181" name="フローチャート : 記憶データ 8"/>
                                              <p:cNvSpPr/>
                                              <p:nvPr/>
                                            </p:nvSpPr>
                                            <p:spPr>
                                              <a:xfrm rot="12775518">
                                                <a:off x="2647950" y="638175"/>
                                                <a:ext cx="663575" cy="1062458"/>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1182" name="グループ化 182"/>
                                              <p:cNvGrpSpPr/>
                                              <p:nvPr/>
                                            </p:nvGrpSpPr>
                                            <p:grpSpPr>
                                              <a:xfrm>
                                                <a:off x="-529" y="-13443"/>
                                                <a:ext cx="5400675" cy="5400675"/>
                                                <a:chOff x="-529" y="-13443"/>
                                                <a:chExt cx="5400675" cy="5400675"/>
                                              </a:xfrm>
                                            </p:grpSpPr>
                                            <p:sp>
                                              <p:nvSpPr>
                                                <p:cNvPr id="1183" name="円/楕円 2"/>
                                                <p:cNvSpPr/>
                                                <p:nvPr/>
                                              </p:nvSpPr>
                                              <p:spPr>
                                                <a:xfrm>
                                                  <a:off x="1304623" y="1238935"/>
                                                  <a:ext cx="2986201" cy="2914650"/>
                                                </a:xfrm>
                                                <a:prstGeom prst="ellipse">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184" name="フローチャート : 論理積ゲート 6"/>
                                                <p:cNvSpPr/>
                                                <p:nvPr/>
                                              </p:nvSpPr>
                                              <p:spPr>
                                                <a:xfrm rot="14096266">
                                                  <a:off x="1381153" y="347676"/>
                                                  <a:ext cx="1260369" cy="1443692"/>
                                                </a:xfrm>
                                                <a:prstGeom prst="flowChartDelay">
                                                  <a:avLst/>
                                                </a:prstGeom>
                                                <a:ln>
                                                  <a:no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1185" name="図 185" descr="まつり"/>
                                                <p:cNvPicPr>
                                                  <a:picLocks noChangeAspect="1"/>
                                                </p:cNvPicPr>
                                                <p:nvPr/>
                                              </p:nvPicPr>
                                              <p:blipFill>
                                                <a:blip r:embed="rId3"/>
                                                <a:stretch>
                                                  <a:fillRect/>
                                                </a:stretch>
                                              </p:blipFill>
                                              <p:spPr>
                                                <a:xfrm>
                                                  <a:off x="-529" y="-13443"/>
                                                  <a:ext cx="5400675" cy="5400675"/>
                                                </a:xfrm>
                                                <a:prstGeom prst="rect">
                                                  <a:avLst/>
                                                </a:prstGeom>
                                                <a:noFill/>
                                                <a:ln>
                                                  <a:noFill/>
                                                </a:ln>
                                              </p:spPr>
                                            </p:pic>
                                          </p:grpSp>
                                        </p:grpSp>
                                      </p:grpSp>
                                    </p:grpSp>
                                  </p:grpSp>
                                </p:grpSp>
                              </p:grpSp>
                            </p:grpSp>
                          </p:grpSp>
                        </p:grpSp>
                      </p:grpSp>
                    </p:grpSp>
                  </p:grpSp>
                </p:grpSp>
              </p:grpSp>
            </p:grpSp>
          </p:grpSp>
        </p:grpSp>
      </p:grpSp>
      <p:sp>
        <p:nvSpPr>
          <p:cNvPr id="1186" name="テキスト ボックス 109"/>
          <p:cNvSpPr txBox="1"/>
          <p:nvPr/>
        </p:nvSpPr>
        <p:spPr>
          <a:xfrm>
            <a:off x="5013176" y="3894366"/>
            <a:ext cx="2116427" cy="338554"/>
          </a:xfrm>
          <a:prstGeom prst="rect">
            <a:avLst/>
          </a:prstGeom>
          <a:noFill/>
        </p:spPr>
        <p:txBody>
          <a:bodyPr wrap="square" rtlCol="0">
            <a:spAutoFit/>
          </a:bodyPr>
          <a:lstStyle/>
          <a:p>
            <a:r>
              <a:rPr lang="en-US" altLang="ja-JP" sz="1600" spc="-20" dirty="0" smtClean="0">
                <a:latin typeface="UD デジタル 教科書体 N-B" panose="02020700000000000000" pitchFamily="17" charset="-128"/>
                <a:ea typeface="UD デジタル 教科書体 N-B" panose="02020700000000000000" pitchFamily="17" charset="-128"/>
              </a:rPr>
              <a:t>(4)</a:t>
            </a:r>
            <a:r>
              <a:rPr lang="ja-JP" altLang="en-US" sz="1600" spc="-20" dirty="0" smtClean="0">
                <a:latin typeface="UD デジタル 教科書体 N-B" panose="02020700000000000000" pitchFamily="17" charset="-128"/>
                <a:ea typeface="UD デジタル 教科書体 N-B" panose="02020700000000000000" pitchFamily="17" charset="-128"/>
              </a:rPr>
              <a:t>協賛金担当者</a:t>
            </a:r>
            <a:endParaRPr kumimoji="1" lang="en-US" altLang="ja-JP" sz="1600" spc="-20" dirty="0" smtClean="0">
              <a:latin typeface="UD デジタル 教科書体 N-B" panose="02020700000000000000" pitchFamily="17" charset="-128"/>
              <a:ea typeface="UD デジタル 教科書体 N-B" panose="02020700000000000000" pitchFamily="17" charset="-128"/>
            </a:endParaRPr>
          </a:p>
        </p:txBody>
      </p:sp>
      <p:sp>
        <p:nvSpPr>
          <p:cNvPr id="1187" name="テキスト ボックス 65"/>
          <p:cNvSpPr txBox="1"/>
          <p:nvPr/>
        </p:nvSpPr>
        <p:spPr>
          <a:xfrm>
            <a:off x="3356992" y="4160912"/>
            <a:ext cx="1937991" cy="1554272"/>
          </a:xfrm>
          <a:prstGeom prst="rect">
            <a:avLst/>
          </a:prstGeom>
          <a:noFill/>
        </p:spPr>
        <p:txBody>
          <a:bodyPr wrap="square" rtlCol="0">
            <a:spAutoFit/>
          </a:bodyPr>
          <a:lstStyle/>
          <a:p>
            <a:pPr algn="ct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裏面申込書の</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a:ln w="19050">
                  <a:noFill/>
                </a:ln>
                <a:latin typeface="UD デジタル 教科書体 NK-B" panose="02020700000000000000" pitchFamily="18" charset="-128"/>
                <a:ea typeface="UD デジタル 教科書体 NK-B" panose="02020700000000000000" pitchFamily="18" charset="-128"/>
              </a:rPr>
              <a:t>太</a:t>
            </a: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枠内を</a:t>
            </a: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記入</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kumimoji="1" lang="en-US" altLang="ja-JP" sz="5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400" dirty="0" smtClean="0">
                <a:ln w="19050">
                  <a:noFill/>
                </a:ln>
                <a:latin typeface="UD デジタル 教科書体 NK-B" panose="02020700000000000000" pitchFamily="18" charset="-128"/>
                <a:ea typeface="UD デジタル 教科書体 NK-B" panose="02020700000000000000" pitchFamily="18" charset="-128"/>
              </a:rPr>
              <a:t>↓</a:t>
            </a:r>
            <a:endParaRPr lang="en-US" altLang="ja-JP" sz="14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lang="en-US" altLang="ja-JP" sz="5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a:ln w="19050">
                  <a:noFill/>
                </a:ln>
                <a:latin typeface="UD デジタル 教科書体 NK-B" panose="02020700000000000000" pitchFamily="18" charset="-128"/>
                <a:ea typeface="UD デジタル 教科書体 NK-B" panose="02020700000000000000" pitchFamily="18" charset="-128"/>
              </a:rPr>
              <a:t>協賛金を</a:t>
            </a: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添えて</a:t>
            </a:r>
            <a:endParaRPr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事務局</a:t>
            </a:r>
            <a:r>
              <a:rPr lang="ja-JP" altLang="en-US" sz="1200" dirty="0">
                <a:ln w="19050">
                  <a:noFill/>
                </a:ln>
                <a:latin typeface="UD デジタル 教科書体 NK-B" panose="02020700000000000000" pitchFamily="18" charset="-128"/>
                <a:ea typeface="UD デジタル 教科書体 NK-B" panose="02020700000000000000" pitchFamily="18" charset="-128"/>
              </a:rPr>
              <a:t>窓口へ</a:t>
            </a:r>
            <a:endParaRPr lang="en-US" altLang="ja-JP" sz="1200" dirty="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a:ln w="19050">
                  <a:noFill/>
                </a:ln>
                <a:latin typeface="UD デジタル 教科書体 NK-B" panose="02020700000000000000" pitchFamily="18" charset="-128"/>
                <a:ea typeface="UD デジタル 教科書体 NK-B" panose="02020700000000000000" pitchFamily="18" charset="-128"/>
              </a:rPr>
              <a:t>（受付：平日９時～１７時）</a:t>
            </a:r>
            <a:endParaRPr lang="en-US" altLang="ja-JP" sz="1200" dirty="0">
              <a:ln w="19050">
                <a:noFill/>
              </a:ln>
              <a:latin typeface="UD デジタル 教科書体 NK-B" panose="02020700000000000000" pitchFamily="18" charset="-128"/>
              <a:ea typeface="UD デジタル 教科書体 NK-B" panose="02020700000000000000" pitchFamily="18" charset="-128"/>
            </a:endParaRPr>
          </a:p>
          <a:p>
            <a:pPr algn="ctr"/>
            <a:endParaRPr kumimoji="1" lang="en-US" altLang="ja-JP" sz="1100" dirty="0" smtClean="0">
              <a:ln w="19050">
                <a:noFill/>
              </a:ln>
              <a:latin typeface="UD デジタル 教科書体 NK-B" panose="02020700000000000000" pitchFamily="18" charset="-128"/>
              <a:ea typeface="UD デジタル 教科書体 NK-B" panose="02020700000000000000" pitchFamily="18" charset="-128"/>
            </a:endParaRPr>
          </a:p>
        </p:txBody>
      </p:sp>
      <p:sp>
        <p:nvSpPr>
          <p:cNvPr id="1188" name="テキスト ボックス 65"/>
          <p:cNvSpPr txBox="1"/>
          <p:nvPr/>
        </p:nvSpPr>
        <p:spPr>
          <a:xfrm>
            <a:off x="5303518" y="4160912"/>
            <a:ext cx="1293834" cy="1384995"/>
          </a:xfrm>
          <a:prstGeom prst="rect">
            <a:avLst/>
          </a:prstGeom>
          <a:noFill/>
        </p:spPr>
        <p:txBody>
          <a:bodyPr wrap="square" rtlCol="0">
            <a:spAutoFit/>
          </a:bodyPr>
          <a:lstStyle/>
          <a:p>
            <a:pPr algn="ct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裏面申込書の</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a:ln w="19050">
                  <a:noFill/>
                </a:ln>
                <a:latin typeface="UD デジタル 教科書体 NK-B" panose="02020700000000000000" pitchFamily="18" charset="-128"/>
                <a:ea typeface="UD デジタル 教科書体 NK-B" panose="02020700000000000000" pitchFamily="18" charset="-128"/>
              </a:rPr>
              <a:t>太</a:t>
            </a: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枠内を</a:t>
            </a:r>
            <a:r>
              <a:rPr kumimoji="1" lang="ja-JP" altLang="en-US" sz="1200" dirty="0" smtClean="0">
                <a:ln w="19050">
                  <a:noFill/>
                </a:ln>
                <a:latin typeface="UD デジタル 教科書体 NK-B" panose="02020700000000000000" pitchFamily="18" charset="-128"/>
                <a:ea typeface="UD デジタル 教科書体 NK-B" panose="02020700000000000000" pitchFamily="18" charset="-128"/>
              </a:rPr>
              <a:t>記入</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kumimoji="1" lang="en-US" altLang="ja-JP" sz="5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400" dirty="0" smtClean="0">
                <a:ln w="19050">
                  <a:noFill/>
                </a:ln>
                <a:latin typeface="UD デジタル 教科書体 NK-B" panose="02020700000000000000" pitchFamily="18" charset="-128"/>
                <a:ea typeface="UD デジタル 教科書体 NK-B" panose="02020700000000000000" pitchFamily="18" charset="-128"/>
              </a:rPr>
              <a:t>↓</a:t>
            </a:r>
            <a:endParaRPr lang="en-US" altLang="ja-JP" sz="1400" dirty="0" smtClean="0">
              <a:ln w="19050">
                <a:noFill/>
              </a:ln>
              <a:latin typeface="UD デジタル 教科書体 NK-B" panose="02020700000000000000" pitchFamily="18" charset="-128"/>
              <a:ea typeface="UD デジタル 教科書体 NK-B" panose="02020700000000000000" pitchFamily="18" charset="-128"/>
            </a:endParaRPr>
          </a:p>
          <a:p>
            <a:pPr algn="ctr"/>
            <a:endParaRPr lang="en-US" altLang="ja-JP" sz="5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協賛金を添えて</a:t>
            </a:r>
            <a:endParaRPr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協賛</a:t>
            </a:r>
            <a:r>
              <a:rPr lang="ja-JP" altLang="en-US" sz="1200" dirty="0">
                <a:ln w="19050">
                  <a:noFill/>
                </a:ln>
                <a:latin typeface="UD デジタル 教科書体 NK-B" panose="02020700000000000000" pitchFamily="18" charset="-128"/>
                <a:ea typeface="UD デジタル 教科書体 NK-B" panose="02020700000000000000" pitchFamily="18" charset="-128"/>
              </a:rPr>
              <a:t>金</a:t>
            </a: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担当者</a:t>
            </a:r>
            <a:endParaRPr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a:p>
            <a:pPr algn="ctr"/>
            <a:r>
              <a:rPr lang="ja-JP" altLang="en-US" sz="1200" dirty="0" smtClean="0">
                <a:ln w="19050">
                  <a:noFill/>
                </a:ln>
                <a:latin typeface="UD デジタル 教科書体 NK-B" panose="02020700000000000000" pitchFamily="18" charset="-128"/>
                <a:ea typeface="UD デジタル 教科書体 NK-B" panose="02020700000000000000" pitchFamily="18" charset="-128"/>
              </a:rPr>
              <a:t>または事務局へ</a:t>
            </a:r>
            <a:endParaRPr kumimoji="1" lang="en-US" altLang="ja-JP" sz="1200" dirty="0" smtClean="0">
              <a:ln w="19050">
                <a:noFill/>
              </a:ln>
              <a:latin typeface="UD デジタル 教科書体 NK-B" panose="02020700000000000000" pitchFamily="18" charset="-128"/>
              <a:ea typeface="UD デジタル 教科書体 NK-B" panose="02020700000000000000" pitchFamily="18" charset="-128"/>
            </a:endParaRPr>
          </a:p>
        </p:txBody>
      </p:sp>
      <p:grpSp>
        <p:nvGrpSpPr>
          <p:cNvPr id="1189" name="グループ 153"/>
          <p:cNvGrpSpPr/>
          <p:nvPr/>
        </p:nvGrpSpPr>
        <p:grpSpPr>
          <a:xfrm>
            <a:off x="78631" y="6969224"/>
            <a:ext cx="1145699" cy="386044"/>
            <a:chOff x="7379" y="6609000"/>
            <a:chExt cx="1145699" cy="386044"/>
          </a:xfrm>
        </p:grpSpPr>
        <p:sp>
          <p:nvSpPr>
            <p:cNvPr id="1190" name="四角形 146"/>
            <p:cNvSpPr/>
            <p:nvPr/>
          </p:nvSpPr>
          <p:spPr>
            <a:xfrm>
              <a:off x="45000" y="6609000"/>
              <a:ext cx="951048" cy="367870"/>
            </a:xfrm>
            <a:prstGeom prst="rect">
              <a:avLst/>
            </a:prstGeom>
            <a:solidFill>
              <a:schemeClr val="accent5">
                <a:lumMod val="60000"/>
                <a:lumOff val="40000"/>
              </a:schemeClr>
            </a:solidFill>
            <a:ln w="25400" cap="flat" cmpd="sng" algn="ctr">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91" name="テキスト ボックス 48"/>
            <p:cNvSpPr txBox="1"/>
            <p:nvPr/>
          </p:nvSpPr>
          <p:spPr>
            <a:xfrm>
              <a:off x="7379" y="6626605"/>
              <a:ext cx="1145699" cy="368439"/>
            </a:xfrm>
            <a:prstGeom prst="rect">
              <a:avLst/>
            </a:prstGeom>
            <a:noFill/>
          </p:spPr>
          <p:txBody>
            <a:bodyPr wrap="square" rtlCol="0">
              <a:spAutoFit/>
            </a:bodyPr>
            <a:lstStyle/>
            <a:p>
              <a:r>
                <a:rPr lang="ja-JP" altLang="en-US" dirty="0" smtClean="0">
                  <a:ln w="19050">
                    <a:noFill/>
                  </a:ln>
                  <a:latin typeface="UD デジタル 教科書体 NK-B" panose="02020700000000000000" pitchFamily="18" charset="-128"/>
                  <a:ea typeface="UD デジタル 教科書体 NK-B" panose="02020700000000000000" pitchFamily="18" charset="-128"/>
                </a:rPr>
                <a:t>特　　　典</a:t>
              </a:r>
              <a:endParaRPr kumimoji="1" lang="ja-JP" altLang="en-US" dirty="0">
                <a:ln w="19050">
                  <a:noFill/>
                </a:ln>
                <a:latin typeface="UD デジタル 教科書体 NK-B" panose="02020700000000000000" pitchFamily="18" charset="-128"/>
                <a:ea typeface="UD デジタル 教科書体 NK-B" panose="02020700000000000000" pitchFamily="18" charset="-128"/>
              </a:endParaRPr>
            </a:p>
          </p:txBody>
        </p:sp>
      </p:grpSp>
      <p:grpSp>
        <p:nvGrpSpPr>
          <p:cNvPr id="1192" name="グループ 149"/>
          <p:cNvGrpSpPr/>
          <p:nvPr/>
        </p:nvGrpSpPr>
        <p:grpSpPr>
          <a:xfrm>
            <a:off x="28352" y="2576736"/>
            <a:ext cx="1145699" cy="387585"/>
            <a:chOff x="-49701" y="4377000"/>
            <a:chExt cx="1145699" cy="387585"/>
          </a:xfrm>
        </p:grpSpPr>
        <p:sp>
          <p:nvSpPr>
            <p:cNvPr id="1193" name="四角形 144"/>
            <p:cNvSpPr/>
            <p:nvPr/>
          </p:nvSpPr>
          <p:spPr>
            <a:xfrm>
              <a:off x="47625" y="4377000"/>
              <a:ext cx="951048" cy="367870"/>
            </a:xfrm>
            <a:prstGeom prst="rect">
              <a:avLst/>
            </a:prstGeom>
            <a:solidFill>
              <a:schemeClr val="accent5">
                <a:lumMod val="60000"/>
                <a:lumOff val="40000"/>
              </a:schemeClr>
            </a:solidFill>
            <a:ln w="25400" cap="flat" cmpd="sng" algn="ctr">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94" name="テキスト ボックス 13"/>
            <p:cNvSpPr txBox="1"/>
            <p:nvPr/>
          </p:nvSpPr>
          <p:spPr>
            <a:xfrm>
              <a:off x="-49701" y="4395253"/>
              <a:ext cx="1145699" cy="369332"/>
            </a:xfrm>
            <a:prstGeom prst="rect">
              <a:avLst/>
            </a:prstGeom>
            <a:noFill/>
            <a:ln/>
          </p:spPr>
          <p:txBody>
            <a:bodyPr wrap="square" rtlCol="0">
              <a:spAutoFit/>
            </a:bodyPr>
            <a:lstStyle/>
            <a:p>
              <a:r>
                <a:rPr lang="ja-JP" altLang="en-US" dirty="0" smtClean="0">
                  <a:ln w="19050">
                    <a:noFill/>
                  </a:ln>
                  <a:latin typeface="UD デジタル 教科書体 NK-B" panose="02020700000000000000" pitchFamily="18" charset="-128"/>
                  <a:ea typeface="UD デジタル 教科書体 NK-B" panose="02020700000000000000" pitchFamily="18" charset="-128"/>
                </a:rPr>
                <a:t>使用用途</a:t>
              </a:r>
              <a:endParaRPr kumimoji="1" lang="ja-JP" altLang="en-US" dirty="0">
                <a:ln w="19050">
                  <a:noFill/>
                </a:ln>
                <a:latin typeface="UD デジタル 教科書体 NK-B" panose="02020700000000000000" pitchFamily="18" charset="-128"/>
                <a:ea typeface="UD デジタル 教科書体 NK-B" panose="02020700000000000000" pitchFamily="18" charset="-128"/>
              </a:endParaRPr>
            </a:p>
          </p:txBody>
        </p:sp>
      </p:grpSp>
      <p:sp>
        <p:nvSpPr>
          <p:cNvPr id="1195" name="テキスト ボックス 14"/>
          <p:cNvSpPr txBox="1"/>
          <p:nvPr/>
        </p:nvSpPr>
        <p:spPr>
          <a:xfrm>
            <a:off x="1124744" y="2504728"/>
            <a:ext cx="5688381" cy="938719"/>
          </a:xfrm>
          <a:prstGeom prst="rect">
            <a:avLst/>
          </a:prstGeom>
          <a:noFill/>
        </p:spPr>
        <p:txBody>
          <a:bodyPr wrap="square" rtlCol="0">
            <a:spAutoFit/>
          </a:bodyPr>
          <a:lstStyle/>
          <a:p>
            <a:r>
              <a:rPr lang="ja-JP" altLang="en-US" sz="1400" dirty="0" smtClean="0">
                <a:ln w="19050">
                  <a:noFill/>
                </a:ln>
                <a:latin typeface="UD デジタル 教科書体 NK-B" panose="02020700000000000000" pitchFamily="18" charset="-128"/>
                <a:ea typeface="UD デジタル 教科書体 NK-B" panose="02020700000000000000" pitchFamily="18" charset="-128"/>
              </a:rPr>
              <a:t>いただいた協賛金は、よさこいなどの催し物のほか、会場設営や警備など</a:t>
            </a:r>
            <a:endParaRPr lang="en-US" altLang="ja-JP" sz="1400" dirty="0" smtClean="0">
              <a:ln w="19050">
                <a:noFill/>
              </a:ln>
              <a:latin typeface="UD デジタル 教科書体 NK-B" panose="02020700000000000000" pitchFamily="18" charset="-128"/>
              <a:ea typeface="UD デジタル 教科書体 NK-B" panose="02020700000000000000" pitchFamily="18" charset="-128"/>
            </a:endParaRPr>
          </a:p>
          <a:p>
            <a:r>
              <a:rPr lang="ja-JP" altLang="en-US" sz="1400" dirty="0" smtClean="0">
                <a:ln w="19050">
                  <a:noFill/>
                </a:ln>
                <a:latin typeface="UD デジタル 教科書体 NK-B" panose="02020700000000000000" pitchFamily="18" charset="-128"/>
                <a:ea typeface="UD デジタル 教科書体 NK-B" panose="02020700000000000000" pitchFamily="18" charset="-128"/>
              </a:rPr>
              <a:t>彩夏祭全体の運営に幅広く活用させていただきます。なお、決算書は、彩夏祭公式</a:t>
            </a:r>
            <a:r>
              <a:rPr lang="ja-JP" altLang="en-US" sz="1400" dirty="0">
                <a:ln w="19050">
                  <a:noFill/>
                </a:ln>
                <a:latin typeface="UD デジタル 教科書体 NK-B" panose="02020700000000000000" pitchFamily="18" charset="-128"/>
                <a:ea typeface="UD デジタル 教科書体 NK-B" panose="02020700000000000000" pitchFamily="18" charset="-128"/>
              </a:rPr>
              <a:t>ホームページ</a:t>
            </a:r>
            <a:r>
              <a:rPr lang="ja-JP" altLang="en-US" sz="1400" dirty="0" smtClean="0">
                <a:ln w="19050">
                  <a:noFill/>
                </a:ln>
                <a:latin typeface="UD デジタル 教科書体 NK-B" panose="02020700000000000000" pitchFamily="18" charset="-128"/>
                <a:ea typeface="UD デジタル 教科書体 NK-B" panose="02020700000000000000" pitchFamily="18" charset="-128"/>
              </a:rPr>
              <a:t>に掲載いたします。</a:t>
            </a:r>
            <a:endParaRPr lang="en-US" altLang="ja-JP" sz="1400" dirty="0" smtClean="0">
              <a:ln w="19050">
                <a:noFill/>
              </a:ln>
              <a:latin typeface="UD デジタル 教科書体 NK-B" panose="02020700000000000000" pitchFamily="18" charset="-128"/>
              <a:ea typeface="UD デジタル 教科書体 NK-B" panose="02020700000000000000" pitchFamily="18" charset="-128"/>
            </a:endParaRPr>
          </a:p>
          <a:p>
            <a:r>
              <a:rPr lang="en-US" altLang="ja-JP" sz="1300" dirty="0" smtClean="0">
                <a:ln w="19050">
                  <a:noFill/>
                </a:ln>
                <a:latin typeface="UD デジタル 教科書体 NK-B" panose="02020700000000000000" pitchFamily="18" charset="-128"/>
                <a:ea typeface="UD デジタル 教科書体 NK-B" panose="02020700000000000000" pitchFamily="18" charset="-128"/>
              </a:rPr>
              <a:t>※</a:t>
            </a:r>
            <a:r>
              <a:rPr lang="ja-JP" altLang="en-US" sz="1300" dirty="0" smtClean="0">
                <a:ln w="19050">
                  <a:noFill/>
                </a:ln>
                <a:latin typeface="UD デジタル 教科書体 NK-B" panose="02020700000000000000" pitchFamily="18" charset="-128"/>
                <a:ea typeface="UD デジタル 教科書体 NK-B" panose="02020700000000000000" pitchFamily="18" charset="-128"/>
              </a:rPr>
              <a:t>既に納付いただいた協賛金の返金対応は出来かねますのでご了承ください。</a:t>
            </a:r>
            <a:endParaRPr lang="en-US" altLang="ja-JP" sz="1300" dirty="0">
              <a:ln w="19050">
                <a:noFill/>
              </a:ln>
              <a:latin typeface="UD デジタル 教科書体 NK-B" panose="02020700000000000000" pitchFamily="18" charset="-128"/>
              <a:ea typeface="UD デジタル 教科書体 NK-B" panose="02020700000000000000" pitchFamily="18" charset="-128"/>
            </a:endParaRPr>
          </a:p>
        </p:txBody>
      </p:sp>
      <p:sp>
        <p:nvSpPr>
          <p:cNvPr id="1196" name="正方形/長方形 1"/>
          <p:cNvSpPr/>
          <p:nvPr/>
        </p:nvSpPr>
        <p:spPr>
          <a:xfrm>
            <a:off x="7303" y="7169217"/>
            <a:ext cx="1275130" cy="1080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300" dirty="0" smtClean="0">
                <a:solidFill>
                  <a:schemeClr val="tx1"/>
                </a:solidFill>
              </a:rPr>
              <a:t>※</a:t>
            </a:r>
            <a:r>
              <a:rPr kumimoji="1" lang="ja-JP" altLang="en-US" sz="1300" dirty="0" smtClean="0">
                <a:solidFill>
                  <a:schemeClr val="tx1"/>
                </a:solidFill>
              </a:rPr>
              <a:t>特典の内容は変更となる場合があります</a:t>
            </a:r>
            <a:endParaRPr kumimoji="1" lang="ja-JP" altLang="en-US" sz="1300" dirty="0">
              <a:solidFill>
                <a:schemeClr val="tx1"/>
              </a:solidFill>
            </a:endParaRPr>
          </a:p>
        </p:txBody>
      </p:sp>
      <p:pic>
        <p:nvPicPr>
          <p:cNvPr id="1197" name="図 156"/>
          <p:cNvPicPr>
            <a:picLocks noChangeAspect="1"/>
          </p:cNvPicPr>
          <p:nvPr/>
        </p:nvPicPr>
        <p:blipFill>
          <a:blip r:embed="rId4"/>
          <a:srcRect t="25888" b="18060"/>
          <a:stretch>
            <a:fillRect/>
          </a:stretch>
        </p:blipFill>
        <p:spPr>
          <a:xfrm>
            <a:off x="364299" y="265819"/>
            <a:ext cx="2505075" cy="806161"/>
          </a:xfrm>
          <a:prstGeom prst="rect">
            <a:avLst/>
          </a:prstGeom>
        </p:spPr>
      </p:pic>
      <p:pic>
        <p:nvPicPr>
          <p:cNvPr id="1198" name="図 157"/>
          <p:cNvPicPr>
            <a:picLocks noChangeAspect="1"/>
          </p:cNvPicPr>
          <p:nvPr/>
        </p:nvPicPr>
        <p:blipFill>
          <a:blip r:embed="rId4"/>
          <a:srcRect b="84286"/>
          <a:stretch>
            <a:fillRect/>
          </a:stretch>
        </p:blipFill>
        <p:spPr>
          <a:xfrm>
            <a:off x="316562" y="39816"/>
            <a:ext cx="2505075" cy="226002"/>
          </a:xfrm>
          <a:prstGeom prst="rect">
            <a:avLst/>
          </a:prstGeom>
        </p:spPr>
      </p:pic>
      <p:pic>
        <p:nvPicPr>
          <p:cNvPr id="1199" name="図 158"/>
          <p:cNvPicPr>
            <a:picLocks noChangeAspect="1"/>
          </p:cNvPicPr>
          <p:nvPr/>
        </p:nvPicPr>
        <p:blipFill>
          <a:blip r:embed="rId4"/>
          <a:srcRect t="13245" b="71643"/>
          <a:stretch>
            <a:fillRect/>
          </a:stretch>
        </p:blipFill>
        <p:spPr>
          <a:xfrm>
            <a:off x="316563" y="180446"/>
            <a:ext cx="2505075" cy="217343"/>
          </a:xfrm>
          <a:prstGeom prst="rect">
            <a:avLst/>
          </a:prstGeom>
        </p:spPr>
      </p:pic>
      <p:pic>
        <p:nvPicPr>
          <p:cNvPr id="1200" name="図 159"/>
          <p:cNvPicPr>
            <a:picLocks noChangeAspect="1"/>
          </p:cNvPicPr>
          <p:nvPr/>
        </p:nvPicPr>
        <p:blipFill>
          <a:blip r:embed="rId4"/>
          <a:srcRect t="86092"/>
          <a:stretch>
            <a:fillRect/>
          </a:stretch>
        </p:blipFill>
        <p:spPr>
          <a:xfrm>
            <a:off x="364299" y="1071979"/>
            <a:ext cx="2505075" cy="200025"/>
          </a:xfrm>
          <a:prstGeom prst="rect">
            <a:avLst/>
          </a:prstGeom>
        </p:spPr>
      </p:pic>
    </p:spTree>
    <p:extLst>
      <p:ext uri="{BB962C8B-B14F-4D97-AF65-F5344CB8AC3E}">
        <p14:creationId xmlns:p14="http://schemas.microsoft.com/office/powerpoint/2010/main" val="15314518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06" name="テキスト 153"/>
          <p:cNvSpPr txBox="1"/>
          <p:nvPr/>
        </p:nvSpPr>
        <p:spPr>
          <a:xfrm>
            <a:off x="4278074" y="833816"/>
            <a:ext cx="1007744" cy="642771"/>
          </a:xfrm>
          <a:prstGeom prst="rect">
            <a:avLst/>
          </a:prstGeom>
          <a:solidFill>
            <a:schemeClr val="accent6">
              <a:lumMod val="20000"/>
              <a:lumOff val="80000"/>
            </a:schemeClr>
          </a:solidFill>
          <a:ln w="3175" cap="flat" cmpd="sng" algn="ctr">
            <a:solidFill>
              <a:schemeClr val="dk1"/>
            </a:solidFill>
            <a:prstDash val="solid"/>
          </a:ln>
        </p:spPr>
        <p:style>
          <a:lnRef idx="2">
            <a:schemeClr val="dk1"/>
          </a:lnRef>
          <a:fillRef idx="1">
            <a:schemeClr val="lt1"/>
          </a:fillRef>
          <a:effectRef idx="0">
            <a:schemeClr val="dk1"/>
          </a:effectRef>
          <a:fontRef idx="minor">
            <a:schemeClr val="dk1"/>
          </a:fontRef>
        </p:style>
        <p:txBody>
          <a:bodyPr vertOverflow="overflow" horzOverflow="overflow"/>
          <a:lstStyle/>
          <a:p>
            <a:pPr algn="ctr"/>
            <a:r>
              <a:rPr lang="ja-JP" altLang="en-US" sz="900" b="1" dirty="0">
                <a:solidFill>
                  <a:srgbClr val="000000"/>
                </a:solidFill>
                <a:latin typeface="HG丸ｺﾞｼｯｸM-PRO"/>
                <a:ea typeface="HG丸ｺﾞｼｯｸM-PRO"/>
              </a:rPr>
              <a:t>パンフレット</a:t>
            </a:r>
            <a:r>
              <a:rPr lang="ja-JP" altLang="en-US" sz="11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p>
            <a:pPr algn="ctr"/>
            <a:r>
              <a:rPr lang="ja-JP" altLang="en-US" sz="900" b="1" dirty="0">
                <a:solidFill>
                  <a:srgbClr val="000000"/>
                </a:solidFill>
                <a:latin typeface="HG丸ｺﾞｼｯｸM-PRO"/>
                <a:ea typeface="HG丸ｺﾞｼｯｸM-PRO"/>
              </a:rPr>
              <a:t>掲載原稿</a:t>
            </a:r>
            <a:r>
              <a:rPr lang="ja-JP" altLang="en-US" sz="1100" dirty="0">
                <a:solidFill>
                  <a:srgbClr val="000000"/>
                </a:solidFill>
                <a:latin typeface="HG丸ｺﾞｼｯｸM-PRO"/>
                <a:ea typeface="HG丸ｺﾞｼｯｸM-PRO"/>
              </a:rPr>
              <a:t> </a:t>
            </a:r>
            <a:endParaRPr dirty="0">
              <a:latin typeface="HG丸ｺﾞｼｯｸM-PRO"/>
              <a:ea typeface="HG丸ｺﾞｼｯｸM-PRO"/>
            </a:endParaRPr>
          </a:p>
          <a:p>
            <a:pPr algn="ctr"/>
            <a:r>
              <a:rPr lang="ja-JP" altLang="en-US" sz="900" dirty="0">
                <a:solidFill>
                  <a:srgbClr val="000000"/>
                </a:solidFill>
                <a:latin typeface="HG丸ｺﾞｼｯｸM-PRO"/>
                <a:ea typeface="HG丸ｺﾞｼｯｸM-PRO"/>
              </a:rPr>
              <a:t>氏名又は団体名</a:t>
            </a:r>
            <a:r>
              <a:rPr lang="ja-JP" altLang="en-US" sz="1100" dirty="0">
                <a:solidFill>
                  <a:srgbClr val="000000"/>
                </a:solidFill>
                <a:latin typeface="HG丸ｺﾞｼｯｸM-PRO"/>
                <a:ea typeface="HG丸ｺﾞｼｯｸM-PRO"/>
              </a:rPr>
              <a:t> </a:t>
            </a:r>
            <a:endParaRPr dirty="0">
              <a:latin typeface="HG丸ｺﾞｼｯｸM-PRO"/>
              <a:ea typeface="HG丸ｺﾞｼｯｸM-PRO"/>
            </a:endParaRPr>
          </a:p>
        </p:txBody>
      </p:sp>
      <p:graphicFrame>
        <p:nvGraphicFramePr>
          <p:cNvPr id="1207" name="四角形 120"/>
          <p:cNvGraphicFramePr>
            <a:graphicFrameLocks noGrp="1"/>
          </p:cNvGraphicFramePr>
          <p:nvPr>
            <p:extLst>
              <p:ext uri="{D42A27DB-BD31-4B8C-83A1-F6EECF244321}">
                <p14:modId xmlns:p14="http://schemas.microsoft.com/office/powerpoint/2010/main" val="3550340008"/>
              </p:ext>
            </p:extLst>
          </p:nvPr>
        </p:nvGraphicFramePr>
        <p:xfrm>
          <a:off x="188640" y="833816"/>
          <a:ext cx="4011885" cy="3111072"/>
        </p:xfrm>
        <a:graphic>
          <a:graphicData uri="http://schemas.openxmlformats.org/drawingml/2006/table">
            <a:tbl>
              <a:tblPr/>
              <a:tblGrid>
                <a:gridCol w="864096">
                  <a:extLst>
                    <a:ext uri="{9D8B030D-6E8A-4147-A177-3AD203B41FA5}"/>
                  </a:extLst>
                </a:gridCol>
                <a:gridCol w="2380885">
                  <a:extLst>
                    <a:ext uri="{9D8B030D-6E8A-4147-A177-3AD203B41FA5}"/>
                  </a:extLst>
                </a:gridCol>
                <a:gridCol w="766904">
                  <a:extLst>
                    <a:ext uri="{9D8B030D-6E8A-4147-A177-3AD203B41FA5}"/>
                  </a:extLst>
                </a:gridCol>
              </a:tblGrid>
              <a:tr h="219810">
                <a:tc>
                  <a:txBody>
                    <a:bodyPr/>
                    <a:lstStyle/>
                    <a:p>
                      <a:pPr algn="ctr"/>
                      <a:r>
                        <a:rPr lang="ja-JP" altLang="en-US" sz="1050" b="1">
                          <a:solidFill>
                            <a:srgbClr val="000000"/>
                          </a:solidFill>
                          <a:latin typeface="HG丸ｺﾞｼｯｸM-PRO"/>
                          <a:ea typeface="HG丸ｺﾞｼｯｸM-PRO"/>
                        </a:rPr>
                        <a:t>申込日</a:t>
                      </a:r>
                      <a:r>
                        <a:rPr lang="ja-JP" altLang="en-US" sz="120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49530" marT="0" marB="0" anchor="ctr">
                    <a:lnL w="12700" cmpd="sng">
                      <a:noFill/>
                      <a:prstDash val="solid"/>
                    </a:lnL>
                    <a:lnR w="38100" cap="flat" cmpd="sng" algn="ctr">
                      <a:solidFill>
                        <a:srgbClr val="000000"/>
                      </a:solidFill>
                      <a:prstDash val="solid"/>
                      <a:round/>
                      <a:headEnd type="none" w="med" len="med"/>
                      <a:tailEnd type="none" w="med" len="med"/>
                    </a:lnR>
                    <a:lnT w="12700" cmpd="sng">
                      <a:noFill/>
                      <a:prstDash val="solid"/>
                    </a:lnT>
                    <a:lnB w="6350" cap="flat" cmpd="sng" algn="ctr">
                      <a:solidFill>
                        <a:srgbClr val="000000"/>
                      </a:solidFill>
                      <a:prstDash val="solid"/>
                      <a:round/>
                      <a:headEnd type="none" w="med" len="med"/>
                      <a:tailEnd type="none" w="med" len="med"/>
                    </a:lnB>
                    <a:solidFill>
                      <a:srgbClr val="FFC000"/>
                    </a:solidFill>
                  </a:tcPr>
                </a:tc>
                <a:tc gridSpan="2">
                  <a:txBody>
                    <a:bodyPr/>
                    <a:lstStyle/>
                    <a:p>
                      <a:pPr algn="ctr"/>
                      <a:r>
                        <a:rPr lang="ja-JP" altLang="en-US" sz="1050" dirty="0">
                          <a:solidFill>
                            <a:srgbClr val="000000"/>
                          </a:solidFill>
                          <a:latin typeface="HG丸ｺﾞｼｯｸM-PRO"/>
                          <a:ea typeface="HG丸ｺﾞｼｯｸM-PRO"/>
                        </a:rPr>
                        <a:t>令和　８</a:t>
                      </a:r>
                      <a:r>
                        <a:rPr lang="ja-JP" altLang="en-US" sz="1050" dirty="0" smtClean="0">
                          <a:solidFill>
                            <a:srgbClr val="000000"/>
                          </a:solidFill>
                          <a:latin typeface="HG丸ｺﾞｼｯｸM-PRO"/>
                          <a:ea typeface="HG丸ｺﾞｼｯｸM-PRO"/>
                        </a:rPr>
                        <a:t>年</a:t>
                      </a:r>
                      <a:r>
                        <a:rPr lang="ja-JP" altLang="en-US" sz="1050" dirty="0">
                          <a:solidFill>
                            <a:srgbClr val="000000"/>
                          </a:solidFill>
                          <a:latin typeface="HG丸ｺﾞｼｯｸM-PRO"/>
                          <a:ea typeface="HG丸ｺﾞｼｯｸM-PRO"/>
                        </a:rPr>
                        <a:t>　　　月　　　日</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49530" marR="49530" marT="0"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a:endParaRPr kumimoji="1" lang="ja-JP" altLang="en-US" dirty="0">
                        <a:latin typeface="HG丸ｺﾞｼｯｸM-PRO"/>
                        <a:ea typeface="HG丸ｺﾞｼｯｸM-PRO"/>
                      </a:endParaRPr>
                    </a:p>
                  </a:txBody>
                  <a:tcPr marL="49530" marR="4953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648072">
                <a:tc>
                  <a:txBody>
                    <a:bodyPr/>
                    <a:lstStyle/>
                    <a:p>
                      <a:pPr algn="ctr"/>
                      <a:r>
                        <a:rPr lang="ja-JP" altLang="en-US" sz="1050" b="1" dirty="0">
                          <a:solidFill>
                            <a:srgbClr val="000000"/>
                          </a:solidFill>
                          <a:latin typeface="HG丸ｺﾞｼｯｸM-PRO"/>
                          <a:ea typeface="HG丸ｺﾞｼｯｸM-PRO"/>
                        </a:rPr>
                        <a:t>申込者</a:t>
                      </a:r>
                      <a:r>
                        <a:rPr lang="ja-JP" altLang="en-US" sz="1200" b="1" dirty="0">
                          <a:solidFill>
                            <a:srgbClr val="000000"/>
                          </a:solidFill>
                          <a:latin typeface="HG丸ｺﾞｼｯｸM-PRO"/>
                          <a:ea typeface="HG丸ｺﾞｼｯｸM-PRO"/>
                        </a:rPr>
                        <a:t> </a:t>
                      </a:r>
                      <a:endParaRPr kumimoji="1" lang="ja-JP" altLang="en-US" b="1" dirty="0">
                        <a:latin typeface="HG丸ｺﾞｼｯｸM-PRO"/>
                        <a:ea typeface="HG丸ｺﾞｼｯｸM-PRO"/>
                      </a:endParaRPr>
                    </a:p>
                    <a:p>
                      <a:pPr algn="ctr"/>
                      <a:r>
                        <a:rPr lang="ja-JP" altLang="en-US" sz="1050" b="1" dirty="0">
                          <a:solidFill>
                            <a:srgbClr val="000000"/>
                          </a:solidFill>
                          <a:latin typeface="HG丸ｺﾞｼｯｸM-PRO"/>
                          <a:ea typeface="HG丸ｺﾞｼｯｸM-PRO"/>
                        </a:rPr>
                        <a:t>住　所</a:t>
                      </a:r>
                      <a:r>
                        <a:rPr lang="ja-JP" altLang="en-US" sz="1200" dirty="0">
                          <a:solidFill>
                            <a:srgbClr val="000000"/>
                          </a:solidFill>
                          <a:latin typeface="HG丸ｺﾞｼｯｸM-PRO"/>
                          <a:ea typeface="HG丸ｺﾞｼｯｸM-PRO"/>
                        </a:rPr>
                        <a:t> </a:t>
                      </a:r>
                      <a:endParaRPr dirty="0">
                        <a:latin typeface="HG丸ｺﾞｼｯｸM-PRO"/>
                        <a:ea typeface="HG丸ｺﾞｼｯｸM-PRO"/>
                      </a:endParaRPr>
                    </a:p>
                  </a:txBody>
                  <a:tcPr marL="0" marR="0" marT="0" marB="0" anchor="ctr">
                    <a:lnL w="12700" cmpd="sng">
                      <a:noFill/>
                      <a:prstDash val="soli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gridSpan="2">
                  <a:txBody>
                    <a:bodyPr/>
                    <a:lstStyle/>
                    <a:p>
                      <a:pPr algn="l"/>
                      <a:r>
                        <a:rPr lang="ja-JP" altLang="en-US" sz="1050" dirty="0">
                          <a:solidFill>
                            <a:srgbClr val="000000"/>
                          </a:solidFill>
                          <a:latin typeface="HG丸ｺﾞｼｯｸM-PRO"/>
                          <a:ea typeface="HG丸ｺﾞｼｯｸM-PRO"/>
                        </a:rPr>
                        <a:t>〒</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49530" marR="4953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a:endParaRPr kumimoji="1" lang="ja-JP" altLang="en-US" dirty="0">
                        <a:latin typeface="HG丸ｺﾞｼｯｸM-PRO"/>
                        <a:ea typeface="HG丸ｺﾞｼｯｸM-PRO"/>
                      </a:endParaRPr>
                    </a:p>
                  </a:txBody>
                  <a:tcPr marL="49530" marR="4953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648072">
                <a:tc>
                  <a:txBody>
                    <a:bodyPr/>
                    <a:lstStyle/>
                    <a:p>
                      <a:pPr algn="ctr"/>
                      <a:r>
                        <a:rPr lang="ja-JP" altLang="en-US" sz="1050" b="1" dirty="0" smtClean="0">
                          <a:solidFill>
                            <a:srgbClr val="000000"/>
                          </a:solidFill>
                          <a:latin typeface="HG丸ｺﾞｼｯｸM-PRO"/>
                          <a:ea typeface="HG丸ｺﾞｼｯｸM-PRO"/>
                        </a:rPr>
                        <a:t>申込者</a:t>
                      </a:r>
                      <a:r>
                        <a:rPr lang="ja-JP" altLang="en-US" sz="1200" b="1" dirty="0" smtClean="0">
                          <a:solidFill>
                            <a:srgbClr val="000000"/>
                          </a:solidFill>
                          <a:latin typeface="HG丸ｺﾞｼｯｸM-PRO"/>
                          <a:ea typeface="HG丸ｺﾞｼｯｸM-PRO"/>
                        </a:rPr>
                        <a:t> </a:t>
                      </a:r>
                      <a:endParaRPr kumimoji="1" lang="ja-JP" altLang="en-US" b="1" dirty="0">
                        <a:latin typeface="HG丸ｺﾞｼｯｸM-PRO"/>
                        <a:ea typeface="HG丸ｺﾞｼｯｸM-PRO"/>
                      </a:endParaRPr>
                    </a:p>
                    <a:p>
                      <a:pPr algn="ctr"/>
                      <a:r>
                        <a:rPr lang="ja-JP" altLang="en-US" sz="1050" b="1" dirty="0">
                          <a:solidFill>
                            <a:srgbClr val="000000"/>
                          </a:solidFill>
                          <a:latin typeface="HG丸ｺﾞｼｯｸM-PRO"/>
                          <a:ea typeface="HG丸ｺﾞｼｯｸM-PRO"/>
                        </a:rPr>
                        <a:t>氏　名</a:t>
                      </a:r>
                      <a:r>
                        <a:rPr lang="ja-JP" altLang="en-US" sz="1200" b="1" dirty="0">
                          <a:solidFill>
                            <a:srgbClr val="000000"/>
                          </a:solidFill>
                          <a:latin typeface="HG丸ｺﾞｼｯｸM-PRO"/>
                          <a:ea typeface="HG丸ｺﾞｼｯｸM-PRO"/>
                        </a:rPr>
                        <a:t> </a:t>
                      </a:r>
                      <a:endParaRPr b="1" dirty="0">
                        <a:latin typeface="HG丸ｺﾞｼｯｸM-PRO"/>
                        <a:ea typeface="HG丸ｺﾞｼｯｸM-PRO"/>
                      </a:endParaRPr>
                    </a:p>
                  </a:txBody>
                  <a:tcPr marL="0" marR="0" marT="0" marB="0" anchor="ctr">
                    <a:lnL w="12700" cmpd="sng">
                      <a:noFill/>
                      <a:prstDash val="soli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gridSpan="2">
                  <a:txBody>
                    <a:bodyPr/>
                    <a:lstStyle/>
                    <a:p>
                      <a:pPr algn="l"/>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49530" marR="4953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a:endParaRPr kumimoji="1" lang="ja-JP" altLang="en-US" dirty="0">
                        <a:latin typeface="HG丸ｺﾞｼｯｸM-PRO"/>
                        <a:ea typeface="HG丸ｺﾞｼｯｸM-PRO"/>
                      </a:endParaRPr>
                    </a:p>
                  </a:txBody>
                  <a:tcPr marL="49530" marR="4953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360040">
                <a:tc>
                  <a:txBody>
                    <a:bodyPr/>
                    <a:lstStyle/>
                    <a:p>
                      <a:pPr algn="ctr"/>
                      <a:r>
                        <a:rPr lang="ja-JP" altLang="en-US" sz="1050" b="1" dirty="0">
                          <a:solidFill>
                            <a:srgbClr val="000000"/>
                          </a:solidFill>
                          <a:latin typeface="HG丸ｺﾞｼｯｸM-PRO"/>
                          <a:ea typeface="HG丸ｺﾞｼｯｸM-PRO"/>
                        </a:rPr>
                        <a:t>電話番号</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49530" marT="0" marB="0" anchor="ctr">
                    <a:lnL w="12700" cmpd="sng">
                      <a:noFill/>
                      <a:prstDash val="soli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gridSpan="2">
                  <a:txBody>
                    <a:bodyPr/>
                    <a:lstStyle/>
                    <a:p>
                      <a:pPr algn="l"/>
                      <a:endParaRPr kumimoji="1" lang="ja-JP" altLang="en-US" dirty="0">
                        <a:latin typeface="HG丸ｺﾞｼｯｸM-PRO"/>
                        <a:ea typeface="HG丸ｺﾞｼｯｸM-PRO"/>
                      </a:endParaRPr>
                    </a:p>
                  </a:txBody>
                  <a:tcPr marL="49530" marR="49530" marT="0"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a:endParaRPr kumimoji="1" lang="ja-JP" altLang="en-US" dirty="0">
                        <a:latin typeface="HG丸ｺﾞｼｯｸM-PRO"/>
                        <a:ea typeface="HG丸ｺﾞｼｯｸM-PRO"/>
                      </a:endParaRPr>
                    </a:p>
                  </a:txBody>
                  <a:tcPr marL="49530" marR="4953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692149">
                <a:tc>
                  <a:txBody>
                    <a:bodyPr/>
                    <a:lstStyle/>
                    <a:p>
                      <a:pPr algn="ctr"/>
                      <a:r>
                        <a:rPr lang="ja-JP" altLang="en-US" sz="1050" b="1">
                          <a:solidFill>
                            <a:srgbClr val="000000"/>
                          </a:solidFill>
                          <a:latin typeface="HG丸ｺﾞｼｯｸM-PRO"/>
                          <a:ea typeface="HG丸ｺﾞｼｯｸM-PRO"/>
                        </a:rPr>
                        <a:t>協賛金額</a:t>
                      </a:r>
                      <a:r>
                        <a:rPr lang="ja-JP" altLang="en-US" sz="120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49530" marT="0" marB="0" anchor="ctr">
                    <a:lnL w="12700" cmpd="sng">
                      <a:noFill/>
                      <a:prstDash val="soli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p>
                      <a:pPr algn="r"/>
                      <a:r>
                        <a:rPr lang="ja-JP" altLang="en-US" sz="1200" dirty="0">
                          <a:solidFill>
                            <a:srgbClr val="000000"/>
                          </a:solidFill>
                          <a:latin typeface="HG丸ｺﾞｼｯｸM-PRO"/>
                          <a:ea typeface="HG丸ｺﾞｼｯｸM-PRO"/>
                        </a:rPr>
                        <a:t> </a:t>
                      </a:r>
                      <a:endParaRPr dirty="0">
                        <a:latin typeface="HG丸ｺﾞｼｯｸM-PRO"/>
                        <a:ea typeface="HG丸ｺﾞｼｯｸM-PRO"/>
                      </a:endParaRPr>
                    </a:p>
                  </a:txBody>
                  <a:tcPr marL="49530" marR="63500" marT="0" marB="0" anchor="ctr">
                    <a:lnL w="3810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l"/>
                      <a:r>
                        <a:rPr lang="ja-JP" altLang="en-US" sz="1200">
                          <a:solidFill>
                            <a:srgbClr val="000000"/>
                          </a:solidFill>
                          <a:latin typeface="HG丸ｺﾞｼｯｸM-PRO"/>
                          <a:ea typeface="HG丸ｺﾞｼｯｸM-PRO"/>
                        </a:rPr>
                        <a:t> </a:t>
                      </a:r>
                      <a:endParaRPr>
                        <a:latin typeface="HG丸ｺﾞｼｯｸM-PRO"/>
                        <a:ea typeface="HG丸ｺﾞｼｯｸM-PRO"/>
                      </a:endParaRPr>
                    </a:p>
                  </a:txBody>
                  <a:tcPr marL="0" marR="0" marT="0" marB="0" anchor="ctr">
                    <a:lnL w="6350" cap="flat" cmpd="sng" algn="ctr">
                      <a:solidFill>
                        <a:srgbClr val="000000"/>
                      </a:solidFill>
                      <a:prstDash val="dash"/>
                      <a:round/>
                      <a:headEnd type="none" w="med" len="med"/>
                      <a:tailEnd type="none" w="med" len="med"/>
                    </a:lnL>
                    <a:lnR w="381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extLst>
              </a:tr>
              <a:tr h="542929">
                <a:tc>
                  <a:txBody>
                    <a:bodyPr/>
                    <a:lstStyle/>
                    <a:p>
                      <a:pPr algn="l"/>
                      <a:endParaRPr kumimoji="1" lang="ja-JP" altLang="en-US" dirty="0"/>
                    </a:p>
                  </a:txBody>
                  <a:tcPr marL="0" marR="0" marT="0" marB="0">
                    <a:lnL w="12700" cmpd="sng">
                      <a:noFill/>
                      <a:prstDash val="solid"/>
                    </a:lnL>
                    <a:lnR>
                      <a:noFill/>
                    </a:lnR>
                    <a:lnT w="6350" cap="flat" cmpd="sng" algn="ctr">
                      <a:solidFill>
                        <a:srgbClr val="000000"/>
                      </a:solidFill>
                      <a:prstDash val="solid"/>
                      <a:round/>
                      <a:headEnd type="none" w="med" len="med"/>
                      <a:tailEnd type="none" w="med" len="med"/>
                    </a:lnT>
                    <a:lnB w="12700" cmpd="sng">
                      <a:noFill/>
                      <a:prstDash val="solid"/>
                    </a:lnB>
                  </a:tcPr>
                </a:tc>
                <a:tc>
                  <a:txBody>
                    <a:bodyPr/>
                    <a:lstStyle/>
                    <a:p>
                      <a:pPr algn="l"/>
                      <a:endParaRPr kumimoji="1" lang="ja-JP" altLang="en-US" dirty="0"/>
                    </a:p>
                  </a:txBody>
                  <a:tcPr marL="0" marR="0" marT="0" marB="0">
                    <a:lnL>
                      <a:noFill/>
                    </a:lnL>
                    <a:lnR>
                      <a:noFill/>
                    </a:lnR>
                    <a:lnT w="38100" cap="flat" cmpd="sng" algn="ctr">
                      <a:solidFill>
                        <a:srgbClr val="000000"/>
                      </a:solidFill>
                      <a:prstDash val="solid"/>
                      <a:round/>
                      <a:headEnd type="none" w="med" len="med"/>
                      <a:tailEnd type="none" w="med" len="med"/>
                    </a:lnT>
                    <a:lnB w="12700" cmpd="sng">
                      <a:noFill/>
                      <a:prstDash val="solid"/>
                    </a:lnB>
                  </a:tcPr>
                </a:tc>
                <a:tc>
                  <a:txBody>
                    <a:bodyPr/>
                    <a:lstStyle/>
                    <a:p>
                      <a:pPr algn="l"/>
                      <a:endParaRPr kumimoji="1" lang="ja-JP" altLang="en-US" dirty="0"/>
                    </a:p>
                  </a:txBody>
                  <a:tcPr marL="0" marR="0" marT="0" marB="0">
                    <a:lnL>
                      <a:noFill/>
                    </a:lnL>
                    <a:lnR w="12700" cmpd="sng">
                      <a:noFill/>
                      <a:prstDash val="solid"/>
                    </a:lnR>
                    <a:lnT w="38100" cap="flat" cmpd="sng" algn="ctr">
                      <a:solidFill>
                        <a:srgbClr val="000000"/>
                      </a:solidFill>
                      <a:prstDash val="solid"/>
                      <a:round/>
                      <a:headEnd type="none" w="med" len="med"/>
                      <a:tailEnd type="none" w="med" len="med"/>
                    </a:lnT>
                    <a:lnB w="12700" cmpd="sng">
                      <a:noFill/>
                      <a:prstDash val="solid"/>
                    </a:lnB>
                  </a:tcPr>
                </a:tc>
                <a:extLst>
                  <a:ext uri="{0D108BD9-81ED-4DB2-BD59-A6C34878D82A}"/>
                </a:extLst>
              </a:tr>
            </a:tbl>
          </a:graphicData>
        </a:graphic>
      </p:graphicFrame>
      <p:sp>
        <p:nvSpPr>
          <p:cNvPr id="1208" name="テキスト 117"/>
          <p:cNvSpPr txBox="1">
            <a:spLocks noChangeArrowheads="1"/>
          </p:cNvSpPr>
          <p:nvPr/>
        </p:nvSpPr>
        <p:spPr>
          <a:xfrm>
            <a:off x="63784" y="99884"/>
            <a:ext cx="6673078" cy="388620"/>
          </a:xfrm>
          <a:prstGeom prst="rect">
            <a:avLst/>
          </a:prstGeom>
          <a:noFill/>
          <a:ln>
            <a:miter/>
          </a:ln>
        </p:spPr>
        <p:txBody>
          <a:bodyPr/>
          <a:lstStyle/>
          <a:p>
            <a:pPr algn="ctr"/>
            <a:r>
              <a:rPr lang="ja-JP" altLang="en-US" dirty="0" smtClean="0">
                <a:latin typeface="UD デジタル 教科書体 NK-B"/>
                <a:ea typeface="UD デジタル 教科書体 NK-B"/>
              </a:rPr>
              <a:t>第４３回</a:t>
            </a:r>
            <a:r>
              <a:rPr lang="ja-JP" altLang="en-US" dirty="0">
                <a:latin typeface="UD デジタル 教科書体 NK-B"/>
                <a:ea typeface="UD デジタル 教科書体 NK-B"/>
              </a:rPr>
              <a:t>朝霞市民まつり　協賛金</a:t>
            </a:r>
            <a:r>
              <a:rPr lang="ja-JP" altLang="en-US" dirty="0" smtClean="0">
                <a:latin typeface="UD デジタル 教科書体 NK-B"/>
                <a:ea typeface="UD デジタル 教科書体 NK-B"/>
              </a:rPr>
              <a:t>申込書　　</a:t>
            </a:r>
            <a:r>
              <a:rPr lang="en-US" altLang="ja-JP" sz="1100" dirty="0" smtClean="0">
                <a:latin typeface="UD デジタル 教科書体 NK-B"/>
                <a:ea typeface="UD デジタル 教科書体 NK-B"/>
              </a:rPr>
              <a:t>-</a:t>
            </a:r>
            <a:r>
              <a:rPr lang="ja-JP" altLang="en-US" sz="1100" dirty="0" smtClean="0">
                <a:latin typeface="UD デジタル 教科書体 NK-B"/>
                <a:ea typeface="UD デジタル 教科書体 NK-B"/>
              </a:rPr>
              <a:t>太枠内をご記入ください。</a:t>
            </a:r>
            <a:r>
              <a:rPr lang="en-US" altLang="ja-JP" sz="1100" dirty="0" smtClean="0">
                <a:latin typeface="UD デジタル 教科書体 NK-B"/>
                <a:ea typeface="UD デジタル 教科書体 NK-B"/>
              </a:rPr>
              <a:t>-</a:t>
            </a:r>
            <a:endParaRPr lang="ja-JP" altLang="en-US" sz="1100" dirty="0">
              <a:latin typeface="UD デジタル 教科書体 NK-B"/>
              <a:ea typeface="UD デジタル 教科書体 NK-B"/>
            </a:endParaRPr>
          </a:p>
        </p:txBody>
      </p:sp>
      <p:sp>
        <p:nvSpPr>
          <p:cNvPr id="1209" name="テキスト 119"/>
          <p:cNvSpPr txBox="1">
            <a:spLocks noChangeArrowheads="1"/>
          </p:cNvSpPr>
          <p:nvPr/>
        </p:nvSpPr>
        <p:spPr>
          <a:xfrm>
            <a:off x="64492" y="457879"/>
            <a:ext cx="3530548" cy="318657"/>
          </a:xfrm>
          <a:prstGeom prst="rect">
            <a:avLst/>
          </a:prstGeom>
          <a:noFill/>
          <a:ln>
            <a:miter/>
          </a:ln>
        </p:spPr>
        <p:txBody>
          <a:bodyPr/>
          <a:lstStyle/>
          <a:p>
            <a:r>
              <a:rPr lang="ja-JP" altLang="en-US" sz="1100" dirty="0">
                <a:latin typeface="ＭＳ 明朝"/>
                <a:ea typeface="ＭＳ 明朝"/>
              </a:rPr>
              <a:t>朝霞市民まつり実行委員会　実行委員長　宛て</a:t>
            </a:r>
            <a:endParaRPr lang="ja-JP" altLang="en-US" dirty="0">
              <a:latin typeface="ＭＳ 明朝"/>
              <a:ea typeface="ＭＳ 明朝"/>
            </a:endParaRPr>
          </a:p>
        </p:txBody>
      </p:sp>
      <p:sp>
        <p:nvSpPr>
          <p:cNvPr id="1210" name="テキスト 128"/>
          <p:cNvSpPr txBox="1">
            <a:spLocks noChangeArrowheads="1"/>
          </p:cNvSpPr>
          <p:nvPr/>
        </p:nvSpPr>
        <p:spPr>
          <a:xfrm>
            <a:off x="928015" y="4954739"/>
            <a:ext cx="3693081" cy="502317"/>
          </a:xfrm>
          <a:prstGeom prst="rect">
            <a:avLst/>
          </a:prstGeom>
          <a:noFill/>
          <a:ln>
            <a:miter/>
          </a:ln>
        </p:spPr>
        <p:txBody>
          <a:bodyPr/>
          <a:lstStyle/>
          <a:p>
            <a:r>
              <a:rPr lang="ja-JP" altLang="en-US" sz="1200" dirty="0">
                <a:latin typeface="UD デジタル 教科書体 NK-B"/>
                <a:ea typeface="UD デジタル 教科書体 NK-B"/>
              </a:rPr>
              <a:t>下記の協賛金特典確認事項欄への記入</a:t>
            </a:r>
            <a:r>
              <a:rPr lang="ja-JP" altLang="en-US" sz="1200" dirty="0" smtClean="0">
                <a:latin typeface="UD デジタル 教科書体 NK-B"/>
                <a:ea typeface="UD デジタル 教科書体 NK-B"/>
              </a:rPr>
              <a:t>を</a:t>
            </a:r>
          </a:p>
          <a:p>
            <a:r>
              <a:rPr lang="ja-JP" altLang="en-US" sz="1200" dirty="0" smtClean="0">
                <a:latin typeface="UD デジタル 教科書体 NK-B"/>
                <a:ea typeface="UD デジタル 教科書体 NK-B"/>
              </a:rPr>
              <a:t>お願いします。</a:t>
            </a:r>
            <a:endParaRPr lang="ja-JP" altLang="en-US" sz="1200" dirty="0">
              <a:latin typeface="UD デジタル 教科書体 NK-B"/>
              <a:ea typeface="UD デジタル 教科書体 NK-B"/>
            </a:endParaRPr>
          </a:p>
        </p:txBody>
      </p:sp>
      <p:graphicFrame>
        <p:nvGraphicFramePr>
          <p:cNvPr id="1211" name="四角形 132"/>
          <p:cNvGraphicFramePr>
            <a:graphicFrameLocks noGrp="1"/>
          </p:cNvGraphicFramePr>
          <p:nvPr>
            <p:extLst>
              <p:ext uri="{D42A27DB-BD31-4B8C-83A1-F6EECF244321}">
                <p14:modId xmlns:p14="http://schemas.microsoft.com/office/powerpoint/2010/main" val="2411863256"/>
              </p:ext>
            </p:extLst>
          </p:nvPr>
        </p:nvGraphicFramePr>
        <p:xfrm>
          <a:off x="223428" y="5457056"/>
          <a:ext cx="3983632" cy="4125010"/>
        </p:xfrm>
        <a:graphic>
          <a:graphicData uri="http://schemas.openxmlformats.org/drawingml/2006/table">
            <a:tbl>
              <a:tblPr firstRow="1" bandRow="1">
                <a:tableStyleId>{5940675A-B579-460E-94D1-54222C63F5DA}</a:tableStyleId>
              </a:tblPr>
              <a:tblGrid>
                <a:gridCol w="787624">
                  <a:extLst>
                    <a:ext uri="{9D8B030D-6E8A-4147-A177-3AD203B41FA5}"/>
                  </a:extLst>
                </a:gridCol>
                <a:gridCol w="3196008">
                  <a:extLst>
                    <a:ext uri="{9D8B030D-6E8A-4147-A177-3AD203B41FA5}"/>
                  </a:extLst>
                </a:gridCol>
              </a:tblGrid>
              <a:tr h="436503">
                <a:tc>
                  <a:txBody>
                    <a:bodyPr/>
                    <a:lstStyle/>
                    <a:p>
                      <a:pPr algn="ctr"/>
                      <a:r>
                        <a:rPr lang="ja-JP" altLang="en-US" sz="1100" b="1">
                          <a:latin typeface="HG丸ｺﾞｼｯｸM-PRO"/>
                          <a:ea typeface="HG丸ｺﾞｼｯｸM-PRO"/>
                        </a:rPr>
                        <a:t>協賛金額</a:t>
                      </a:r>
                      <a:r>
                        <a:rPr lang="ja-JP" altLang="en-US" sz="1100">
                          <a:latin typeface="HG丸ｺﾞｼｯｸM-PRO"/>
                          <a:ea typeface="HG丸ｺﾞｼｯｸM-PRO"/>
                        </a:rPr>
                        <a:t> </a:t>
                      </a:r>
                      <a:endParaRPr kumimoji="1" lang="ja-JP" altLang="en-US" dirty="0">
                        <a:latin typeface="HG丸ｺﾞｼｯｸM-PRO"/>
                        <a:ea typeface="HG丸ｺﾞｼｯｸM-PRO"/>
                      </a:endParaRPr>
                    </a:p>
                  </a:txBody>
                  <a:tcPr>
                    <a:solidFill>
                      <a:srgbClr val="FFE69A"/>
                    </a:solidFill>
                  </a:tcPr>
                </a:tc>
                <a:tc>
                  <a:txBody>
                    <a:bodyPr/>
                    <a:lstStyle/>
                    <a:p>
                      <a:pPr algn="ctr"/>
                      <a:r>
                        <a:rPr lang="ja-JP" altLang="en-US" sz="1100" b="1" dirty="0">
                          <a:latin typeface="HG丸ｺﾞｼｯｸM-PRO"/>
                          <a:ea typeface="HG丸ｺﾞｼｯｸM-PRO"/>
                        </a:rPr>
                        <a:t>協賛金特典確認事項</a:t>
                      </a:r>
                      <a:endParaRPr kumimoji="1" lang="ja-JP" altLang="en-US" b="1" dirty="0">
                        <a:latin typeface="HG丸ｺﾞｼｯｸM-PRO"/>
                        <a:ea typeface="HG丸ｺﾞｼｯｸM-PRO"/>
                      </a:endParaRPr>
                    </a:p>
                  </a:txBody>
                  <a:tcPr>
                    <a:lnB w="38100" cap="flat" cmpd="sng" algn="ctr">
                      <a:solidFill>
                        <a:srgbClr val="000000"/>
                      </a:solidFill>
                      <a:prstDash val="solid"/>
                      <a:round/>
                      <a:headEnd type="none" w="med" len="med"/>
                      <a:tailEnd type="none" w="med" len="med"/>
                    </a:lnB>
                    <a:solidFill>
                      <a:srgbClr val="FFE69A"/>
                    </a:solidFill>
                  </a:tcPr>
                </a:tc>
                <a:extLst>
                  <a:ext uri="{0D108BD9-81ED-4DB2-BD59-A6C34878D82A}"/>
                </a:extLst>
              </a:tr>
              <a:tr h="1430107">
                <a:tc>
                  <a:txBody>
                    <a:bodyPr/>
                    <a:lstStyle/>
                    <a:p>
                      <a:pPr algn="l"/>
                      <a:endParaRPr sz="1100"/>
                    </a:p>
                    <a:p>
                      <a:endParaRPr kumimoji="1" lang="ja-JP" altLang="en-US" dirty="0"/>
                    </a:p>
                  </a:txBody>
                  <a:tcPr>
                    <a:lnR w="38100" cap="flat" cmpd="sng" algn="ctr">
                      <a:solidFill>
                        <a:srgbClr val="000000"/>
                      </a:solidFill>
                      <a:prstDash val="solid"/>
                      <a:round/>
                      <a:headEnd type="none" w="med" len="med"/>
                      <a:tailEnd type="none" w="med" len="med"/>
                    </a:lnR>
                  </a:tcPr>
                </a:tc>
                <a:tc>
                  <a:txBody>
                    <a:bodyPr/>
                    <a:lstStyle/>
                    <a:p>
                      <a:pPr algn="l"/>
                      <a:r>
                        <a:rPr lang="ja-JP" altLang="en-US" sz="1050" dirty="0">
                          <a:latin typeface="HG丸ｺﾞｼｯｸM-PRO"/>
                          <a:ea typeface="HG丸ｺﾞｼｯｸM-PRO"/>
                          <a:cs typeface="+mn-lt"/>
                        </a:rPr>
                        <a:t>エリアごとにパンフレットに掲載します。 </a:t>
                      </a:r>
                      <a:endParaRPr sz="1050" dirty="0">
                        <a:latin typeface="HG丸ｺﾞｼｯｸM-PRO"/>
                        <a:ea typeface="HG丸ｺﾞｼｯｸM-PRO"/>
                        <a:cs typeface="+mn-lt"/>
                      </a:endParaRPr>
                    </a:p>
                    <a:p>
                      <a:pPr algn="l"/>
                      <a:r>
                        <a:rPr lang="ja-JP" altLang="en-US" sz="1050" dirty="0">
                          <a:latin typeface="HG丸ｺﾞｼｯｸM-PRO"/>
                          <a:ea typeface="HG丸ｺﾞｼｯｸM-PRO"/>
                          <a:cs typeface="+mn-lt"/>
                        </a:rPr>
                        <a:t>掲載希望エリアを１つ○で囲んでください</a:t>
                      </a:r>
                      <a:r>
                        <a:rPr lang="ja-JP" altLang="en-US" sz="1050" dirty="0" smtClean="0">
                          <a:latin typeface="HG丸ｺﾞｼｯｸM-PRO"/>
                          <a:ea typeface="HG丸ｺﾞｼｯｸM-PRO"/>
                          <a:cs typeface="+mn-lt"/>
                        </a:rPr>
                        <a:t>。</a:t>
                      </a:r>
                      <a:endParaRPr lang="en-US" altLang="ja-JP" sz="1050" dirty="0" smtClean="0">
                        <a:latin typeface="HG丸ｺﾞｼｯｸM-PRO"/>
                        <a:ea typeface="HG丸ｺﾞｼｯｸM-PRO"/>
                        <a:cs typeface="+mn-lt"/>
                      </a:endParaRPr>
                    </a:p>
                    <a:p>
                      <a:pPr algn="l"/>
                      <a:r>
                        <a:rPr lang="ja-JP" altLang="en-US" sz="1050" dirty="0" smtClean="0">
                          <a:latin typeface="HG丸ｺﾞｼｯｸM-PRO"/>
                          <a:ea typeface="HG丸ｺﾞｼｯｸM-PRO"/>
                          <a:cs typeface="+mn-lt"/>
                        </a:rPr>
                        <a:t> </a:t>
                      </a:r>
                      <a:endParaRPr sz="1100" dirty="0">
                        <a:latin typeface="HG丸ｺﾞｼｯｸM-PRO"/>
                        <a:ea typeface="HG丸ｺﾞｼｯｸM-PRO"/>
                        <a:cs typeface="+mn-lt"/>
                      </a:endParaRPr>
                    </a:p>
                    <a:p>
                      <a:pPr algn="l"/>
                      <a:endParaRPr lang="ja-JP" altLang="en-US" sz="1100" dirty="0">
                        <a:latin typeface="HG丸ｺﾞｼｯｸM-PRO"/>
                        <a:ea typeface="HG丸ｺﾞｼｯｸM-PRO"/>
                        <a:cs typeface="+mn-lt"/>
                      </a:endParaRPr>
                    </a:p>
                    <a:p>
                      <a:pPr algn="l"/>
                      <a:r>
                        <a:rPr lang="ja-JP" altLang="en-US" sz="1100" b="1" dirty="0"/>
                        <a:t>　</a:t>
                      </a:r>
                      <a:endParaRPr sz="1100" dirty="0"/>
                    </a:p>
                    <a:p>
                      <a:pPr algn="l"/>
                      <a:endParaRPr lang="ja-JP" altLang="en-US" sz="1100" b="1" dirty="0"/>
                    </a:p>
                    <a:p>
                      <a:pPr algn="l"/>
                      <a:endParaRPr lang="ja-JP" altLang="en-US" sz="1100" b="1" dirty="0"/>
                    </a:p>
                    <a:p>
                      <a:pPr algn="l"/>
                      <a:r>
                        <a:rPr lang="ja-JP" altLang="en-US" sz="1100" dirty="0"/>
                        <a:t> </a:t>
                      </a:r>
                      <a:r>
                        <a:rPr lang="ja-JP" altLang="en-US" sz="1000" dirty="0">
                          <a:latin typeface="HG丸ｺﾞｼｯｸM-PRO"/>
                          <a:ea typeface="HG丸ｺﾞｼｯｸM-PRO"/>
                        </a:rPr>
                        <a:t>※未記入の場合は、申込者</a:t>
                      </a:r>
                      <a:r>
                        <a:rPr lang="ja-JP" altLang="en-US" sz="1000" dirty="0" smtClean="0">
                          <a:latin typeface="HG丸ｺﾞｼｯｸM-PRO"/>
                          <a:ea typeface="HG丸ｺﾞｼｯｸM-PRO"/>
                        </a:rPr>
                        <a:t>住所エリアで掲載</a:t>
                      </a:r>
                      <a:r>
                        <a:rPr lang="ja-JP" altLang="en-US" sz="1000" dirty="0">
                          <a:latin typeface="HG丸ｺﾞｼｯｸM-PRO"/>
                          <a:ea typeface="HG丸ｺﾞｼｯｸM-PRO"/>
                        </a:rPr>
                        <a:t>します</a:t>
                      </a:r>
                      <a:r>
                        <a:rPr lang="ja-JP" altLang="en-US" sz="1050" dirty="0">
                          <a:latin typeface="HG丸ｺﾞｼｯｸM-PRO"/>
                          <a:ea typeface="HG丸ｺﾞｼｯｸM-PRO"/>
                        </a:rPr>
                        <a:t>。</a:t>
                      </a:r>
                    </a:p>
                  </a:txBody>
                  <a:tcP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extLst>
              </a:tr>
              <a:tr h="939781">
                <a:tc rowSpan="2">
                  <a:txBody>
                    <a:bodyPr/>
                    <a:lstStyle/>
                    <a:p>
                      <a:endParaRPr kumimoji="1" lang="ja-JP" altLang="en-US" dirty="0"/>
                    </a:p>
                  </a:txBody>
                  <a:tcPr>
                    <a:lnR w="38100" cap="flat" cmpd="sng" algn="ctr">
                      <a:solidFill>
                        <a:srgbClr val="000000"/>
                      </a:solidFill>
                      <a:prstDash val="solid"/>
                      <a:round/>
                      <a:headEnd type="none" w="med" len="med"/>
                      <a:tailEnd type="none" w="med" len="med"/>
                    </a:lnR>
                  </a:tcPr>
                </a:tc>
                <a:tc>
                  <a:txBody>
                    <a:bodyPr/>
                    <a:lstStyle/>
                    <a:p>
                      <a:pPr algn="l"/>
                      <a:r>
                        <a:rPr lang="ja-JP" altLang="en-US" sz="1050" dirty="0">
                          <a:latin typeface="HG丸ｺﾞｼｯｸM-PRO"/>
                          <a:ea typeface="HG丸ｺﾞｼｯｸM-PRO"/>
                        </a:rPr>
                        <a:t>彩夏祭公式ＨＰへの掲載の際に、企業・団体の</a:t>
                      </a:r>
                    </a:p>
                    <a:p>
                      <a:pPr algn="l"/>
                      <a:r>
                        <a:rPr lang="ja-JP" altLang="en-US" sz="1050" dirty="0">
                          <a:latin typeface="HG丸ｺﾞｼｯｸM-PRO"/>
                          <a:ea typeface="HG丸ｺﾞｼｯｸM-PRO"/>
                        </a:rPr>
                        <a:t>ＨＰ等へリンクを貼ることができます。</a:t>
                      </a:r>
                      <a:r>
                        <a:rPr lang="ja-JP" altLang="en-US" sz="1100" dirty="0"/>
                        <a:t> </a:t>
                      </a:r>
                      <a:endParaRPr lang="ja-JP" altLang="en-US" sz="1050" dirty="0">
                        <a:latin typeface="HG丸ｺﾞｼｯｸM-PRO"/>
                        <a:ea typeface="HG丸ｺﾞｼｯｸM-PRO"/>
                      </a:endParaRPr>
                    </a:p>
                    <a:p>
                      <a:pPr algn="l"/>
                      <a:endParaRPr lang="ja-JP" altLang="en-US" sz="100" dirty="0"/>
                    </a:p>
                    <a:p>
                      <a:pPr algn="l"/>
                      <a:endParaRPr lang="ja-JP" altLang="en-US" sz="100" dirty="0"/>
                    </a:p>
                    <a:p>
                      <a:pPr algn="l"/>
                      <a:endParaRPr lang="ja-JP" altLang="en-US" sz="100" dirty="0"/>
                    </a:p>
                    <a:p>
                      <a:pPr algn="l"/>
                      <a:endParaRPr lang="ja-JP" altLang="en-US" sz="100" dirty="0"/>
                    </a:p>
                    <a:p>
                      <a:pPr algn="l"/>
                      <a:endParaRPr lang="ja-JP" altLang="en-US" sz="100" dirty="0"/>
                    </a:p>
                    <a:p>
                      <a:pPr algn="l"/>
                      <a:r>
                        <a:rPr lang="ja-JP" altLang="en-US" sz="1200" dirty="0">
                          <a:latin typeface="UD デジタル 教科書体 N-B"/>
                          <a:ea typeface="UD デジタル 教科書体 N-B"/>
                        </a:rPr>
                        <a:t>□希望</a:t>
                      </a:r>
                      <a:r>
                        <a:rPr lang="ja-JP" altLang="en-US" sz="1200" dirty="0" smtClean="0">
                          <a:latin typeface="UD デジタル 教科書体 N-B"/>
                          <a:ea typeface="UD デジタル 教科書体 N-B"/>
                        </a:rPr>
                        <a:t>する</a:t>
                      </a:r>
                      <a:endParaRPr lang="en-US" altLang="ja-JP" sz="1200" dirty="0" smtClean="0">
                        <a:latin typeface="UD デジタル 教科書体 N-B"/>
                        <a:ea typeface="UD デジタル 教科書体 N-B"/>
                      </a:endParaRPr>
                    </a:p>
                    <a:p>
                      <a:pPr algn="l"/>
                      <a:r>
                        <a:rPr lang="ja-JP" altLang="en-US" sz="1200" dirty="0" smtClean="0">
                          <a:latin typeface="UD デジタル 教科書体 N-B"/>
                          <a:ea typeface="UD デジタル 教科書体 N-B"/>
                        </a:rPr>
                        <a:t>⇒</a:t>
                      </a:r>
                      <a:r>
                        <a:rPr lang="ja-JP" altLang="en-US" sz="1200" u="none" dirty="0">
                          <a:latin typeface="UD デジタル 教科書体 N-B"/>
                          <a:ea typeface="UD デジタル 教科書体 N-B"/>
                        </a:rPr>
                        <a:t>http://</a:t>
                      </a:r>
                      <a:r>
                        <a:rPr lang="ja-JP" altLang="en-US" sz="1200" u="sng" dirty="0">
                          <a:latin typeface="UD デジタル 教科書体 N-B"/>
                          <a:ea typeface="UD デジタル 教科書体 N-B"/>
                        </a:rPr>
                        <a:t>　　　　　　　　　　　　　　　　　　　　　　　　　　</a:t>
                      </a:r>
                      <a:r>
                        <a:rPr lang="ja-JP" altLang="en-US" sz="1200" dirty="0">
                          <a:latin typeface="UD デジタル 教科書体 N-B"/>
                          <a:ea typeface="UD デジタル 教科書体 N-B"/>
                        </a:rPr>
                        <a:t>　 </a:t>
                      </a:r>
                      <a:endParaRPr sz="1200" dirty="0">
                        <a:latin typeface="UD デジタル 教科書体 N-B"/>
                        <a:ea typeface="UD デジタル 教科書体 N-B"/>
                      </a:endParaRPr>
                    </a:p>
                    <a:p>
                      <a:pPr algn="l"/>
                      <a:r>
                        <a:rPr lang="ja-JP" altLang="en-US" sz="1200" dirty="0">
                          <a:latin typeface="UD デジタル 教科書体 N-B"/>
                          <a:ea typeface="UD デジタル 教科書体 N-B"/>
                        </a:rPr>
                        <a:t>□希望しない</a:t>
                      </a:r>
                      <a:r>
                        <a:rPr lang="ja-JP" altLang="en-US" sz="1200" dirty="0"/>
                        <a:t> </a:t>
                      </a:r>
                      <a:endParaRPr kumimoji="1" lang="ja-JP" altLang="en-US" sz="1200" dirty="0"/>
                    </a:p>
                  </a:txBody>
                  <a:tcP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extLst>
              </a:tr>
              <a:tr h="1197781">
                <a:tc vMerge="1">
                  <a:txBody>
                    <a:bodyPr/>
                    <a:lstStyle/>
                    <a:p>
                      <a:endParaRPr kumimoji="1" lang="ja-JP" altLang="en-US" dirty="0"/>
                    </a:p>
                  </a:txBody>
                  <a:tcPr>
                    <a:lnT w="12700" cap="flat" cmpd="sng" algn="ctr">
                      <a:solidFill>
                        <a:srgbClr val="000000"/>
                      </a:solidFill>
                      <a:prstDash val="solid"/>
                      <a:round/>
                      <a:headEnd type="none" w="med" len="med"/>
                      <a:tailEnd type="none" w="med" len="med"/>
                    </a:lnT>
                  </a:tcPr>
                </a:tc>
                <a:tc>
                  <a:txBody>
                    <a:bodyPr/>
                    <a:lstStyle/>
                    <a:p>
                      <a:pPr algn="l">
                        <a:lnSpc>
                          <a:spcPct val="100000"/>
                        </a:lnSpc>
                        <a:spcBef>
                          <a:spcPts val="0"/>
                        </a:spcBef>
                        <a:spcAft>
                          <a:spcPts val="0"/>
                        </a:spcAft>
                      </a:pPr>
                      <a:r>
                        <a:rPr lang="ja-JP" altLang="en-US" sz="1050" dirty="0" smtClean="0">
                          <a:latin typeface="HG丸ｺﾞｼｯｸM-PRO"/>
                          <a:ea typeface="HG丸ｺﾞｼｯｸM-PRO"/>
                        </a:rPr>
                        <a:t>　彩</a:t>
                      </a:r>
                      <a:r>
                        <a:rPr lang="ja-JP" altLang="en-US" sz="1050" dirty="0">
                          <a:latin typeface="HG丸ｺﾞｼｯｸM-PRO"/>
                          <a:ea typeface="HG丸ｺﾞｼｯｸM-PRO"/>
                        </a:rPr>
                        <a:t>夏祭広告（企業特典）の掲載場所は</a:t>
                      </a:r>
                      <a:r>
                        <a:rPr lang="ja-JP" altLang="en-US" sz="1050" dirty="0" smtClean="0">
                          <a:latin typeface="HG丸ｺﾞｼｯｸM-PRO"/>
                          <a:ea typeface="HG丸ｺﾞｼｯｸM-PRO"/>
                        </a:rPr>
                        <a:t>、北朝霞会場審査員席横に無料で広告を掲載することができます。</a:t>
                      </a:r>
                      <a:r>
                        <a:rPr lang="ja-JP" altLang="en-US" sz="850" dirty="0" smtClean="0">
                          <a:latin typeface="HG丸ｺﾞｼｯｸM-PRO"/>
                          <a:ea typeface="HG丸ｺﾞｼｯｸM-PRO"/>
                        </a:rPr>
                        <a:t>（</a:t>
                      </a:r>
                      <a:r>
                        <a:rPr lang="ja-JP" altLang="en-US" sz="850" dirty="0" smtClean="0">
                          <a:latin typeface="HG丸ｺﾞｼｯｸM-PRO"/>
                          <a:ea typeface="HG丸ｺﾞｼｯｸM-PRO"/>
                        </a:rPr>
                        <a:t>朝霞南口駅前広場の広告は</a:t>
                      </a:r>
                      <a:r>
                        <a:rPr lang="ja-JP" altLang="en-US" sz="850" dirty="0" smtClean="0">
                          <a:latin typeface="HG丸ｺﾞｼｯｸM-PRO"/>
                          <a:ea typeface="HG丸ｺﾞｼｯｸM-PRO"/>
                        </a:rPr>
                        <a:t>なくなりました。）</a:t>
                      </a:r>
                      <a:endParaRPr lang="en-US" altLang="ja-JP" sz="850" dirty="0" smtClean="0">
                        <a:latin typeface="HG丸ｺﾞｼｯｸM-PRO"/>
                        <a:ea typeface="HG丸ｺﾞｼｯｸM-PRO"/>
                      </a:endParaRPr>
                    </a:p>
                    <a:p>
                      <a:pPr algn="l">
                        <a:lnSpc>
                          <a:spcPct val="100000"/>
                        </a:lnSpc>
                        <a:spcBef>
                          <a:spcPts val="0"/>
                        </a:spcBef>
                        <a:spcAft>
                          <a:spcPts val="0"/>
                        </a:spcAft>
                      </a:pPr>
                      <a:r>
                        <a:rPr lang="ja-JP" altLang="en-US" sz="1050" dirty="0" smtClean="0">
                          <a:latin typeface="HG丸ｺﾞｼｯｸM-PRO"/>
                          <a:ea typeface="HG丸ｺﾞｼｯｸM-PRO"/>
                        </a:rPr>
                        <a:t>　広告サイズ及び提出期限については、別途ご連絡します。</a:t>
                      </a:r>
                      <a:endParaRPr lang="en-US" altLang="ja-JP" sz="1050" dirty="0" smtClean="0">
                        <a:latin typeface="HG丸ｺﾞｼｯｸM-PRO"/>
                        <a:ea typeface="HG丸ｺﾞｼｯｸM-PRO"/>
                      </a:endParaRPr>
                    </a:p>
                    <a:p>
                      <a:pPr algn="l">
                        <a:lnSpc>
                          <a:spcPct val="100000"/>
                        </a:lnSpc>
                        <a:spcBef>
                          <a:spcPts val="0"/>
                        </a:spcBef>
                        <a:spcAft>
                          <a:spcPts val="0"/>
                        </a:spcAft>
                      </a:pPr>
                      <a:endParaRPr lang="ja-JP" altLang="en-US" sz="300" dirty="0" smtClean="0">
                        <a:latin typeface="HG丸ｺﾞｼｯｸM-PRO"/>
                        <a:ea typeface="HG丸ｺﾞｼｯｸM-PRO"/>
                      </a:endParaRPr>
                    </a:p>
                    <a:p>
                      <a:pPr algn="l">
                        <a:lnSpc>
                          <a:spcPct val="100000"/>
                        </a:lnSpc>
                        <a:spcBef>
                          <a:spcPts val="0"/>
                        </a:spcBef>
                        <a:spcAft>
                          <a:spcPts val="0"/>
                        </a:spcAft>
                      </a:pPr>
                      <a:endParaRPr lang="ja-JP" altLang="en-US" sz="300" dirty="0" smtClean="0">
                        <a:latin typeface="HG丸ｺﾞｼｯｸM-PRO"/>
                        <a:ea typeface="HG丸ｺﾞｼｯｸM-PRO"/>
                      </a:endParaRPr>
                    </a:p>
                    <a:p>
                      <a:pPr algn="l">
                        <a:lnSpc>
                          <a:spcPct val="100000"/>
                        </a:lnSpc>
                        <a:spcBef>
                          <a:spcPts val="0"/>
                        </a:spcBef>
                        <a:spcAft>
                          <a:spcPts val="0"/>
                        </a:spcAft>
                      </a:pPr>
                      <a:endParaRPr lang="ja-JP" altLang="en-US" sz="300" dirty="0" smtClean="0">
                        <a:latin typeface="HG丸ｺﾞｼｯｸM-PRO"/>
                        <a:ea typeface="HG丸ｺﾞｼｯｸM-PRO"/>
                      </a:endParaRPr>
                    </a:p>
                    <a:p>
                      <a:pPr algn="l">
                        <a:lnSpc>
                          <a:spcPct val="100000"/>
                        </a:lnSpc>
                        <a:spcBef>
                          <a:spcPts val="0"/>
                        </a:spcBef>
                        <a:spcAft>
                          <a:spcPts val="0"/>
                        </a:spcAft>
                      </a:pPr>
                      <a:r>
                        <a:rPr lang="ja-JP" altLang="en-US" sz="1200" dirty="0">
                          <a:latin typeface="UD デジタル 教科書体 N-B"/>
                          <a:ea typeface="UD デジタル 教科書体 N-B"/>
                        </a:rPr>
                        <a:t>　　□希望する　　□希望しない</a:t>
                      </a:r>
                      <a:r>
                        <a:rPr lang="ja-JP" altLang="en-US" sz="1200" dirty="0"/>
                        <a:t> </a:t>
                      </a:r>
                    </a:p>
                  </a:txBody>
                  <a:tcP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extLst>
              </a:tr>
            </a:tbl>
          </a:graphicData>
        </a:graphic>
      </p:graphicFrame>
      <p:sp>
        <p:nvSpPr>
          <p:cNvPr id="1212" name="直線 144"/>
          <p:cNvSpPr/>
          <p:nvPr/>
        </p:nvSpPr>
        <p:spPr>
          <a:xfrm rot="5400000" flipH="1">
            <a:off x="2633033" y="6792181"/>
            <a:ext cx="1" cy="3047582"/>
          </a:xfrm>
          <a:prstGeom prst="line">
            <a:avLst/>
          </a:prstGeom>
          <a:ln w="12700" cap="flat" cmpd="sng" algn="ctr">
            <a:solidFill>
              <a:schemeClr val="tx1"/>
            </a:solidFill>
            <a:prstDash val="solid"/>
          </a:ln>
        </p:spPr>
        <p:style>
          <a:lnRef idx="1">
            <a:schemeClr val="accent1"/>
          </a:lnRef>
          <a:fillRef idx="0">
            <a:schemeClr val="accent1"/>
          </a:fillRef>
          <a:effectRef idx="0">
            <a:schemeClr val="accent1"/>
          </a:effectRef>
          <a:fontRef idx="minor">
            <a:schemeClr val="tx1"/>
          </a:fontRef>
        </p:style>
      </p:sp>
      <p:graphicFrame>
        <p:nvGraphicFramePr>
          <p:cNvPr id="1213" name="四角形 146"/>
          <p:cNvGraphicFramePr>
            <a:graphicFrameLocks noGrp="1"/>
          </p:cNvGraphicFramePr>
          <p:nvPr>
            <p:extLst>
              <p:ext uri="{D42A27DB-BD31-4B8C-83A1-F6EECF244321}">
                <p14:modId xmlns:p14="http://schemas.microsoft.com/office/powerpoint/2010/main" val="2906969835"/>
              </p:ext>
            </p:extLst>
          </p:nvPr>
        </p:nvGraphicFramePr>
        <p:xfrm>
          <a:off x="5330313" y="6797494"/>
          <a:ext cx="1339047" cy="2249130"/>
        </p:xfrm>
        <a:graphic>
          <a:graphicData uri="http://schemas.openxmlformats.org/drawingml/2006/table">
            <a:tbl>
              <a:tblPr/>
              <a:tblGrid>
                <a:gridCol w="585922">
                  <a:extLst>
                    <a:ext uri="{9D8B030D-6E8A-4147-A177-3AD203B41FA5}"/>
                  </a:extLst>
                </a:gridCol>
                <a:gridCol w="753125">
                  <a:extLst>
                    <a:ext uri="{9D8B030D-6E8A-4147-A177-3AD203B41FA5}"/>
                  </a:extLst>
                </a:gridCol>
              </a:tblGrid>
              <a:tr h="181477">
                <a:tc gridSpan="2">
                  <a:txBody>
                    <a:bodyPr/>
                    <a:lstStyle/>
                    <a:p>
                      <a:pPr algn="ctr"/>
                      <a:r>
                        <a:rPr lang="ja-JP" altLang="en-US" sz="1000" dirty="0">
                          <a:solidFill>
                            <a:srgbClr val="000000"/>
                          </a:solidFill>
                          <a:latin typeface="HG丸ｺﾞｼｯｸM-PRO"/>
                          <a:ea typeface="HG丸ｺﾞｼｯｸM-PRO"/>
                        </a:rPr>
                        <a:t>事務局記入欄 </a:t>
                      </a:r>
                      <a:endParaRPr kumimoji="1" lang="ja-JP" altLang="en-US" sz="1000" dirty="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0D7F0"/>
                    </a:solidFill>
                  </a:tcPr>
                </a:tc>
                <a:tc hMerge="1">
                  <a:txBody>
                    <a:bodyPr/>
                    <a:lstStyle/>
                    <a:p>
                      <a:endParaRPr kumimoji="1" lang="ja-JP" altLang="en-US" dirty="0">
                        <a:latin typeface="HG丸ｺﾞｼｯｸM-PRO"/>
                        <a:ea typeface="HG丸ｺﾞｼｯｸM-PRO"/>
                      </a:endParaRPr>
                    </a:p>
                  </a:txBody>
                  <a:tcPr>
                    <a:lnL>
                      <a:noFill/>
                    </a:lnL>
                    <a:lnR>
                      <a:noFill/>
                    </a:lnR>
                    <a:lnT>
                      <a:noFill/>
                    </a:lnT>
                    <a:lnB>
                      <a:noFill/>
                    </a:lnB>
                  </a:tcPr>
                </a:tc>
                <a:extLst>
                  <a:ext uri="{0D108BD9-81ED-4DB2-BD59-A6C34878D82A}"/>
                </a:extLst>
              </a:tr>
              <a:tr h="454508">
                <a:tc>
                  <a:txBody>
                    <a:bodyPr/>
                    <a:lstStyle/>
                    <a:p>
                      <a:pPr algn="ctr"/>
                      <a:r>
                        <a:rPr lang="ja-JP" altLang="en-US" sz="1050" dirty="0">
                          <a:solidFill>
                            <a:srgbClr val="000000"/>
                          </a:solidFill>
                          <a:latin typeface="HG丸ｺﾞｼｯｸM-PRO"/>
                          <a:ea typeface="HG丸ｺﾞｼｯｸM-PRO"/>
                        </a:rPr>
                        <a:t>受領日</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p>
                      <a:pPr>
                        <a:lnSpc>
                          <a:spcPct val="150000"/>
                        </a:lnSpc>
                      </a:pPr>
                      <a:r>
                        <a:rPr lang="ja-JP" altLang="en-US" sz="1050" dirty="0">
                          <a:solidFill>
                            <a:srgbClr val="000000"/>
                          </a:solidFill>
                          <a:latin typeface="HG丸ｺﾞｼｯｸM-PRO"/>
                          <a:ea typeface="HG丸ｺﾞｼｯｸM-PRO"/>
                        </a:rPr>
                        <a:t>　　／</a:t>
                      </a:r>
                      <a:r>
                        <a:rPr lang="ja-JP" altLang="en-US" sz="1200" dirty="0">
                          <a:solidFill>
                            <a:srgbClr val="000000"/>
                          </a:solidFill>
                          <a:latin typeface="HG丸ｺﾞｼｯｸM-PRO"/>
                          <a:ea typeface="HG丸ｺﾞｼｯｸM-PRO"/>
                        </a:rPr>
                        <a:t> </a:t>
                      </a:r>
                      <a:endParaRPr dirty="0">
                        <a:latin typeface="HG丸ｺﾞｼｯｸM-PRO"/>
                        <a:ea typeface="HG丸ｺﾞｼｯｸM-PRO"/>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050" dirty="0">
                          <a:solidFill>
                            <a:srgbClr val="000000"/>
                          </a:solidFill>
                          <a:latin typeface="HG丸ｺﾞｼｯｸM-PRO"/>
                          <a:ea typeface="HG丸ｺﾞｼｯｸM-PRO"/>
                        </a:rPr>
                        <a:t>職員名</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63500" marT="0" marB="0">
                    <a:lnL w="12700" cap="flat" cmpd="sng" algn="ctr">
                      <a:solidFill>
                        <a:srgbClr val="000000"/>
                      </a:solidFill>
                      <a:prstDash val="sys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604794">
                <a:tc>
                  <a:txBody>
                    <a:bodyPr/>
                    <a:lstStyle/>
                    <a:p>
                      <a:pPr algn="ctr"/>
                      <a:r>
                        <a:rPr lang="ja-JP" altLang="en-US" sz="1050" dirty="0" smtClean="0">
                          <a:solidFill>
                            <a:srgbClr val="000000"/>
                          </a:solidFill>
                          <a:latin typeface="HG丸ｺﾞｼｯｸM-PRO"/>
                          <a:ea typeface="HG丸ｺﾞｼｯｸM-PRO"/>
                        </a:rPr>
                        <a:t>集金</a:t>
                      </a:r>
                      <a:endParaRPr lang="en-US" altLang="ja-JP" sz="1050" dirty="0" smtClean="0">
                        <a:solidFill>
                          <a:srgbClr val="000000"/>
                        </a:solidFill>
                        <a:latin typeface="HG丸ｺﾞｼｯｸM-PRO"/>
                        <a:ea typeface="HG丸ｺﾞｼｯｸM-PRO"/>
                      </a:endParaRPr>
                    </a:p>
                    <a:p>
                      <a:pPr algn="ctr"/>
                      <a:r>
                        <a:rPr lang="ja-JP" altLang="en-US" sz="1050" dirty="0" smtClean="0">
                          <a:solidFill>
                            <a:srgbClr val="000000"/>
                          </a:solidFill>
                          <a:latin typeface="HG丸ｺﾞｼｯｸM-PRO"/>
                          <a:ea typeface="HG丸ｺﾞｼｯｸM-PRO"/>
                        </a:rPr>
                        <a:t>状況</a:t>
                      </a:r>
                      <a:r>
                        <a:rPr lang="ja-JP" altLang="en-US" sz="1200" dirty="0" smtClean="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r>
                        <a:rPr lang="ja-JP" altLang="en-US" sz="1050" dirty="0">
                          <a:solidFill>
                            <a:srgbClr val="000000"/>
                          </a:solidFill>
                          <a:latin typeface="HG丸ｺﾞｼｯｸM-PRO"/>
                          <a:ea typeface="HG丸ｺﾞｼｯｸM-PRO"/>
                        </a:rPr>
                        <a:t>　□未納</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p>
                      <a:pPr algn="l"/>
                      <a:r>
                        <a:rPr lang="ja-JP" altLang="en-US" sz="1050" dirty="0">
                          <a:solidFill>
                            <a:srgbClr val="000000"/>
                          </a:solidFill>
                          <a:latin typeface="HG丸ｺﾞｼｯｸM-PRO"/>
                          <a:ea typeface="HG丸ｺﾞｼｯｸM-PRO"/>
                        </a:rPr>
                        <a:t>　□既納</a:t>
                      </a:r>
                      <a:r>
                        <a:rPr lang="ja-JP" altLang="en-US" sz="1200" dirty="0">
                          <a:solidFill>
                            <a:srgbClr val="000000"/>
                          </a:solidFill>
                          <a:latin typeface="HG丸ｺﾞｼｯｸM-PRO"/>
                          <a:ea typeface="HG丸ｺﾞｼｯｸM-PRO"/>
                        </a:rPr>
                        <a:t> </a:t>
                      </a:r>
                      <a:endParaRPr lang="en-US" altLang="ja-JP" sz="1200" dirty="0" smtClean="0">
                        <a:solidFill>
                          <a:srgbClr val="000000"/>
                        </a:solidFill>
                        <a:latin typeface="HG丸ｺﾞｼｯｸM-PRO"/>
                        <a:ea typeface="HG丸ｺﾞｼｯｸM-PRO"/>
                      </a:endParaRPr>
                    </a:p>
                    <a:p>
                      <a:pPr algn="l"/>
                      <a:r>
                        <a:rPr lang="ja-JP" altLang="en-US" sz="1200" dirty="0" smtClean="0">
                          <a:solidFill>
                            <a:srgbClr val="000000"/>
                          </a:solidFill>
                          <a:latin typeface="HG丸ｺﾞｼｯｸM-PRO"/>
                          <a:ea typeface="HG丸ｺﾞｼｯｸM-PRO"/>
                        </a:rPr>
                        <a:t>（</a:t>
                      </a:r>
                      <a:r>
                        <a:rPr lang="ja-JP" altLang="en-US" sz="1200" baseline="0" dirty="0" smtClean="0">
                          <a:solidFill>
                            <a:srgbClr val="000000"/>
                          </a:solidFill>
                          <a:latin typeface="HG丸ｺﾞｼｯｸM-PRO"/>
                          <a:ea typeface="HG丸ｺﾞｼｯｸM-PRO"/>
                        </a:rPr>
                        <a:t>  </a:t>
                      </a:r>
                      <a:r>
                        <a:rPr lang="ja-JP" altLang="en-US" sz="1200" dirty="0" smtClean="0">
                          <a:solidFill>
                            <a:srgbClr val="000000"/>
                          </a:solidFill>
                          <a:latin typeface="HG丸ｺﾞｼｯｸM-PRO"/>
                          <a:ea typeface="HG丸ｺﾞｼｯｸM-PRO"/>
                        </a:rPr>
                        <a:t>／</a:t>
                      </a:r>
                      <a:r>
                        <a:rPr lang="ja-JP" altLang="en-US" sz="1200" baseline="0" dirty="0" smtClean="0">
                          <a:solidFill>
                            <a:srgbClr val="000000"/>
                          </a:solidFill>
                          <a:latin typeface="HG丸ｺﾞｼｯｸM-PRO"/>
                          <a:ea typeface="HG丸ｺﾞｼｯｸM-PRO"/>
                        </a:rPr>
                        <a:t>   </a:t>
                      </a:r>
                      <a:r>
                        <a:rPr lang="ja-JP" altLang="en-US" sz="1200" dirty="0" smtClean="0">
                          <a:solidFill>
                            <a:srgbClr val="000000"/>
                          </a:solidFill>
                          <a:latin typeface="HG丸ｺﾞｼｯｸM-PRO"/>
                          <a:ea typeface="HG丸ｺﾞｼｯｸM-PRO"/>
                        </a:rPr>
                        <a:t>）</a:t>
                      </a:r>
                      <a:endParaRPr dirty="0">
                        <a:latin typeface="HG丸ｺﾞｼｯｸM-PRO"/>
                        <a:ea typeface="HG丸ｺﾞｼｯｸM-PRO"/>
                      </a:endParaRPr>
                    </a:p>
                  </a:txBody>
                  <a:tcPr marL="0" marR="0" marT="0" marB="0" anchor="ctr">
                    <a:lnL w="12700" cap="flat" cmpd="sng" algn="ctr">
                      <a:solidFill>
                        <a:srgbClr val="000000"/>
                      </a:solidFill>
                      <a:prstDash val="sys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368419">
                <a:tc>
                  <a:txBody>
                    <a:bodyPr/>
                    <a:lstStyle/>
                    <a:p>
                      <a:pPr algn="ctr"/>
                      <a:r>
                        <a:rPr kumimoji="1" lang="ja-JP" altLang="en-US" sz="1000" dirty="0" smtClean="0">
                          <a:latin typeface="HG丸ｺﾞｼｯｸM-PRO"/>
                          <a:ea typeface="HG丸ｺﾞｼｯｸM-PRO"/>
                        </a:rPr>
                        <a:t>データ</a:t>
                      </a:r>
                      <a:endParaRPr kumimoji="1" lang="en-US" altLang="ja-JP" sz="1000" dirty="0" smtClean="0">
                        <a:latin typeface="HG丸ｺﾞｼｯｸM-PRO"/>
                        <a:ea typeface="HG丸ｺﾞｼｯｸM-PRO"/>
                      </a:endParaRPr>
                    </a:p>
                    <a:p>
                      <a:pPr algn="ctr"/>
                      <a:r>
                        <a:rPr kumimoji="1" lang="ja-JP" altLang="en-US" sz="1000" dirty="0" smtClean="0">
                          <a:latin typeface="HG丸ｺﾞｼｯｸM-PRO"/>
                          <a:ea typeface="HG丸ｺﾞｼｯｸM-PRO"/>
                        </a:rPr>
                        <a:t>入力者</a:t>
                      </a:r>
                      <a:endParaRPr kumimoji="1" lang="ja-JP" altLang="en-US" sz="1000" dirty="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endParaRPr dirty="0">
                        <a:latin typeface="HG丸ｺﾞｼｯｸM-PRO"/>
                        <a:ea typeface="HG丸ｺﾞｼｯｸM-PRO"/>
                      </a:endParaRPr>
                    </a:p>
                  </a:txBody>
                  <a:tcPr marL="0" marR="0" marT="0" marB="0" anchor="ctr">
                    <a:lnL w="12700" cap="flat" cmpd="sng" algn="ctr">
                      <a:solidFill>
                        <a:srgbClr val="000000"/>
                      </a:solidFill>
                      <a:prstDash val="sys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360040">
                <a:tc>
                  <a:txBody>
                    <a:bodyPr/>
                    <a:lstStyle/>
                    <a:p>
                      <a:pPr algn="ctr"/>
                      <a:r>
                        <a:rPr kumimoji="1" lang="ja-JP" altLang="en-US" sz="1000" dirty="0" smtClean="0">
                          <a:latin typeface="HG丸ｺﾞｼｯｸM-PRO"/>
                          <a:ea typeface="HG丸ｺﾞｼｯｸM-PRO"/>
                        </a:rPr>
                        <a:t>データ</a:t>
                      </a:r>
                      <a:endParaRPr kumimoji="1" lang="en-US" altLang="ja-JP" sz="1000" dirty="0" smtClean="0">
                        <a:latin typeface="HG丸ｺﾞｼｯｸM-PRO"/>
                        <a:ea typeface="HG丸ｺﾞｼｯｸM-PRO"/>
                      </a:endParaRPr>
                    </a:p>
                    <a:p>
                      <a:pPr algn="ctr"/>
                      <a:r>
                        <a:rPr kumimoji="1" lang="ja-JP" altLang="en-US" sz="1000" dirty="0" smtClean="0">
                          <a:latin typeface="HG丸ｺﾞｼｯｸM-PRO"/>
                          <a:ea typeface="HG丸ｺﾞｼｯｸM-PRO"/>
                        </a:rPr>
                        <a:t>確認者</a:t>
                      </a:r>
                      <a:endParaRPr kumimoji="1" lang="en-US" altLang="ja-JP" sz="1000" dirty="0" smtClean="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endParaRPr dirty="0">
                        <a:latin typeface="HG丸ｺﾞｼｯｸM-PRO"/>
                        <a:ea typeface="HG丸ｺﾞｼｯｸM-PRO"/>
                      </a:endParaRPr>
                    </a:p>
                  </a:txBody>
                  <a:tcPr marL="0" marR="0" marT="0" marB="0" anchor="ctr">
                    <a:lnL w="12700" cap="flat" cmpd="sng" algn="ctr">
                      <a:solidFill>
                        <a:srgbClr val="000000"/>
                      </a:solidFill>
                      <a:prstDash val="sys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257663">
                <a:tc>
                  <a:txBody>
                    <a:bodyPr/>
                    <a:lstStyle/>
                    <a:p>
                      <a:pPr algn="l"/>
                      <a:endParaRPr kumimoji="1" lang="ja-JP" altLang="en-US" dirty="0">
                        <a:latin typeface="HG丸ｺﾞｼｯｸM-PRO"/>
                        <a:ea typeface="HG丸ｺﾞｼｯｸM-PRO"/>
                      </a:endParaRPr>
                    </a:p>
                  </a:txBody>
                  <a:tcPr marL="0" marR="0" marT="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a:endParaRPr kumimoji="1" lang="ja-JP" altLang="en-US" dirty="0">
                        <a:latin typeface="HG丸ｺﾞｼｯｸM-PRO"/>
                        <a:ea typeface="HG丸ｺﾞｼｯｸM-PRO"/>
                      </a:endParaRPr>
                    </a:p>
                  </a:txBody>
                  <a:tcPr marL="0" marR="0" marT="0"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extLst>
              </a:tr>
            </a:tbl>
          </a:graphicData>
        </a:graphic>
      </p:graphicFrame>
      <p:graphicFrame>
        <p:nvGraphicFramePr>
          <p:cNvPr id="1214" name="四角形 150"/>
          <p:cNvGraphicFramePr>
            <a:graphicFrameLocks noGrp="1"/>
          </p:cNvGraphicFramePr>
          <p:nvPr>
            <p:extLst>
              <p:ext uri="{D42A27DB-BD31-4B8C-83A1-F6EECF244321}">
                <p14:modId xmlns:p14="http://schemas.microsoft.com/office/powerpoint/2010/main" val="830941850"/>
              </p:ext>
            </p:extLst>
          </p:nvPr>
        </p:nvGraphicFramePr>
        <p:xfrm>
          <a:off x="5330313" y="8841432"/>
          <a:ext cx="1339047" cy="794845"/>
        </p:xfrm>
        <a:graphic>
          <a:graphicData uri="http://schemas.openxmlformats.org/drawingml/2006/table">
            <a:tbl>
              <a:tblPr/>
              <a:tblGrid>
                <a:gridCol w="1339047">
                  <a:extLst>
                    <a:ext uri="{9D8B030D-6E8A-4147-A177-3AD203B41FA5}"/>
                  </a:extLst>
                </a:gridCol>
              </a:tblGrid>
              <a:tr h="360039">
                <a:tc>
                  <a:txBody>
                    <a:bodyPr/>
                    <a:lstStyle/>
                    <a:p>
                      <a:pPr algn="ctr"/>
                      <a:r>
                        <a:rPr lang="ja-JP" altLang="en-US" sz="1050">
                          <a:solidFill>
                            <a:srgbClr val="000000"/>
                          </a:solidFill>
                          <a:latin typeface="HG丸ｺﾞｼｯｸM-PRO"/>
                          <a:ea typeface="HG丸ｺﾞｼｯｸM-PRO"/>
                        </a:rPr>
                        <a:t>抽選番号</a:t>
                      </a:r>
                      <a:r>
                        <a:rPr lang="ja-JP" altLang="en-US" sz="120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0D7F0"/>
                    </a:solidFill>
                  </a:tcPr>
                </a:tc>
                <a:extLst>
                  <a:ext uri="{0D108BD9-81ED-4DB2-BD59-A6C34878D82A}"/>
                </a:extLst>
              </a:tr>
              <a:tr h="434806">
                <a:tc>
                  <a:txBody>
                    <a:bodyPr/>
                    <a:lstStyle/>
                    <a:p>
                      <a:pPr algn="l"/>
                      <a:r>
                        <a:rPr lang="ja-JP" altLang="en-US" sz="1200" dirty="0">
                          <a:solidFill>
                            <a:srgbClr val="000000"/>
                          </a:solidFill>
                          <a:latin typeface="Times New Roman"/>
                        </a:rPr>
                        <a:t> </a:t>
                      </a:r>
                      <a:endParaRPr kumimoji="1" lang="ja-JP" altLang="en-US" dirty="0"/>
                    </a:p>
                  </a:txBody>
                  <a:tcPr marL="63500" marR="6350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extLst>
              </a:tr>
            </a:tbl>
          </a:graphicData>
        </a:graphic>
      </p:graphicFrame>
      <p:grpSp>
        <p:nvGrpSpPr>
          <p:cNvPr id="1215" name="グループ化 2"/>
          <p:cNvGrpSpPr/>
          <p:nvPr/>
        </p:nvGrpSpPr>
        <p:grpSpPr>
          <a:xfrm>
            <a:off x="5450772" y="488504"/>
            <a:ext cx="1117308" cy="436659"/>
            <a:chOff x="5450154" y="1059957"/>
            <a:chExt cx="1117308" cy="436659"/>
          </a:xfrm>
        </p:grpSpPr>
        <p:sp>
          <p:nvSpPr>
            <p:cNvPr id="1216" name="図形 189"/>
            <p:cNvSpPr/>
            <p:nvPr/>
          </p:nvSpPr>
          <p:spPr>
            <a:xfrm>
              <a:off x="5450154" y="1071858"/>
              <a:ext cx="1117308" cy="424758"/>
            </a:xfrm>
            <a:prstGeom prst="roundRect">
              <a:avLst/>
            </a:prstGeom>
            <a:solidFill>
              <a:schemeClr val="bg1">
                <a:lumMod val="75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217" name="テキスト 176"/>
            <p:cNvSpPr txBox="1">
              <a:spLocks noChangeArrowheads="1"/>
            </p:cNvSpPr>
            <p:nvPr/>
          </p:nvSpPr>
          <p:spPr>
            <a:xfrm>
              <a:off x="5589240" y="1059957"/>
              <a:ext cx="882958" cy="436659"/>
            </a:xfrm>
            <a:prstGeom prst="rect">
              <a:avLst/>
            </a:prstGeom>
            <a:noFill/>
            <a:ln>
              <a:miter/>
            </a:ln>
          </p:spPr>
          <p:txBody>
            <a:bodyPr/>
            <a:lstStyle/>
            <a:p>
              <a:pPr algn="ctr"/>
              <a:r>
                <a:rPr lang="ja-JP" altLang="en-US" sz="1100" dirty="0">
                  <a:latin typeface="HG丸ｺﾞｼｯｸM-PRO"/>
                  <a:ea typeface="HG丸ｺﾞｼｯｸM-PRO"/>
                </a:rPr>
                <a:t>掲載原稿の</a:t>
              </a:r>
              <a:endParaRPr lang="ja-JP" altLang="en-US" sz="1400" dirty="0">
                <a:latin typeface="HG丸ｺﾞｼｯｸM-PRO"/>
                <a:ea typeface="HG丸ｺﾞｼｯｸM-PRO"/>
              </a:endParaRPr>
            </a:p>
            <a:p>
              <a:pPr algn="ctr"/>
              <a:r>
                <a:rPr lang="ja-JP" altLang="en-US" sz="1100" dirty="0">
                  <a:latin typeface="HG丸ｺﾞｼｯｸM-PRO"/>
                  <a:ea typeface="HG丸ｺﾞｼｯｸM-PRO"/>
                </a:rPr>
                <a:t>注意事項</a:t>
              </a:r>
              <a:endParaRPr lang="ja-JP" altLang="en-US" sz="1400" dirty="0">
                <a:latin typeface="HG丸ｺﾞｼｯｸM-PRO"/>
                <a:ea typeface="HG丸ｺﾞｼｯｸM-PRO"/>
              </a:endParaRPr>
            </a:p>
          </p:txBody>
        </p:sp>
      </p:grpSp>
      <p:grpSp>
        <p:nvGrpSpPr>
          <p:cNvPr id="1218" name="グループ化 1"/>
          <p:cNvGrpSpPr/>
          <p:nvPr/>
        </p:nvGrpSpPr>
        <p:grpSpPr>
          <a:xfrm>
            <a:off x="5230986" y="920552"/>
            <a:ext cx="1511004" cy="4491843"/>
            <a:chOff x="5167648" y="1565308"/>
            <a:chExt cx="1511004" cy="4647884"/>
          </a:xfrm>
        </p:grpSpPr>
        <p:sp>
          <p:nvSpPr>
            <p:cNvPr id="1219" name="テキスト 148"/>
            <p:cNvSpPr txBox="1"/>
            <p:nvPr/>
          </p:nvSpPr>
          <p:spPr>
            <a:xfrm>
              <a:off x="6311106" y="1565308"/>
              <a:ext cx="367546" cy="4155597"/>
            </a:xfrm>
            <a:prstGeom prst="rect">
              <a:avLst/>
            </a:prstGeom>
          </p:spPr>
          <p:txBody>
            <a:bodyPr vert="eaVert" wrap="square">
              <a:spAutoFit/>
            </a:bodyPr>
            <a:lstStyle/>
            <a:p>
              <a:pPr>
                <a:defRPr lang="ja-JP" altLang="en-US"/>
              </a:pPr>
              <a:r>
                <a:rPr lang="ja-JP" altLang="en-US" sz="1200" b="0" dirty="0" smtClean="0">
                  <a:latin typeface="UD デジタル 教科書体 NK-B"/>
                  <a:ea typeface="UD デジタル 教科書体 NK-B"/>
                </a:rPr>
                <a:t>①掲載</a:t>
              </a:r>
              <a:r>
                <a:rPr lang="ja-JP" altLang="en-US" sz="1200" b="0" dirty="0">
                  <a:latin typeface="UD デジタル 教科書体 NK-B"/>
                  <a:ea typeface="UD デジタル 教科書体 NK-B"/>
                </a:rPr>
                <a:t>を希望しない場合は、</a:t>
              </a:r>
              <a:r>
                <a:rPr lang="ja-JP" altLang="en-US" sz="1200" b="0" dirty="0" smtClean="0">
                  <a:latin typeface="UD デジタル 教科書体 NK-B"/>
                  <a:ea typeface="UD デジタル 教科書体 NK-B"/>
                </a:rPr>
                <a:t>大きく　　印をご記入ください</a:t>
              </a:r>
              <a:r>
                <a:rPr lang="ja-JP" altLang="en-US" sz="1200" b="0" dirty="0">
                  <a:latin typeface="UD デジタル 教科書体 NK-B"/>
                  <a:ea typeface="UD デジタル 教科書体 NK-B"/>
                </a:rPr>
                <a:t>。</a:t>
              </a:r>
            </a:p>
          </p:txBody>
        </p:sp>
        <p:sp>
          <p:nvSpPr>
            <p:cNvPr id="1220" name="テキスト 175"/>
            <p:cNvSpPr txBox="1"/>
            <p:nvPr/>
          </p:nvSpPr>
          <p:spPr>
            <a:xfrm>
              <a:off x="6043472" y="1574192"/>
              <a:ext cx="367546" cy="3729453"/>
            </a:xfrm>
            <a:prstGeom prst="rect">
              <a:avLst/>
            </a:prstGeom>
          </p:spPr>
          <p:txBody>
            <a:bodyPr vert="eaVert" wrap="square">
              <a:spAutoFit/>
            </a:bodyPr>
            <a:lstStyle/>
            <a:p>
              <a:pPr>
                <a:defRPr lang="ja-JP" altLang="en-US"/>
              </a:pPr>
              <a:r>
                <a:rPr lang="ja-JP" altLang="en-US" sz="1200" b="0" dirty="0" smtClean="0">
                  <a:latin typeface="UD デジタル 教科書体 NK-B"/>
                  <a:ea typeface="UD デジタル 教科書体 NK-B"/>
                </a:rPr>
                <a:t>②スペース</a:t>
              </a:r>
              <a:r>
                <a:rPr lang="ja-JP" altLang="en-US" sz="1200" b="0" dirty="0">
                  <a:latin typeface="UD デジタル 教科書体 NK-B"/>
                  <a:ea typeface="UD デジタル 教科書体 NK-B"/>
                </a:rPr>
                <a:t>を入れる場合は、☒を記入してください。</a:t>
              </a:r>
            </a:p>
          </p:txBody>
        </p:sp>
        <p:sp>
          <p:nvSpPr>
            <p:cNvPr id="1221" name="テキスト 180"/>
            <p:cNvSpPr txBox="1"/>
            <p:nvPr/>
          </p:nvSpPr>
          <p:spPr>
            <a:xfrm>
              <a:off x="5782594" y="1574241"/>
              <a:ext cx="367546" cy="2821793"/>
            </a:xfrm>
            <a:prstGeom prst="rect">
              <a:avLst/>
            </a:prstGeom>
          </p:spPr>
          <p:txBody>
            <a:bodyPr vert="eaVert" wrap="square">
              <a:spAutoFit/>
            </a:bodyPr>
            <a:lstStyle/>
            <a:p>
              <a:pPr>
                <a:defRPr lang="ja-JP" altLang="en-US"/>
              </a:pPr>
              <a:r>
                <a:rPr lang="ja-JP" altLang="en-US" sz="1200" b="0" dirty="0" smtClean="0">
                  <a:latin typeface="UD デジタル 教科書体 NK-B"/>
                  <a:ea typeface="UD デジタル 教科書体 NK-B"/>
                </a:rPr>
                <a:t>③株式会社　↑　㈱　　有限会社 ↑  ㈲</a:t>
              </a:r>
            </a:p>
          </p:txBody>
        </p:sp>
        <p:sp>
          <p:nvSpPr>
            <p:cNvPr id="1222" name="テキスト 188"/>
            <p:cNvSpPr txBox="1"/>
            <p:nvPr/>
          </p:nvSpPr>
          <p:spPr>
            <a:xfrm>
              <a:off x="5167648" y="1574192"/>
              <a:ext cx="736878" cy="4639000"/>
            </a:xfrm>
            <a:prstGeom prst="rect">
              <a:avLst/>
            </a:prstGeom>
          </p:spPr>
          <p:txBody>
            <a:bodyPr vert="eaVert" wrap="square">
              <a:spAutoFit/>
            </a:bodyPr>
            <a:lstStyle/>
            <a:p>
              <a:pPr>
                <a:defRPr lang="ja-JP" altLang="en-US"/>
              </a:pPr>
              <a:r>
                <a:rPr lang="ja-JP" altLang="en-US" sz="1200" b="0" dirty="0" smtClean="0">
                  <a:latin typeface="UD デジタル 教科書体 NK-B"/>
                  <a:ea typeface="UD デジタル 教科書体 NK-B"/>
                </a:rPr>
                <a:t>④アルファベット</a:t>
              </a:r>
              <a:r>
                <a:rPr lang="ja-JP" altLang="en-US" sz="1200" dirty="0" smtClean="0">
                  <a:latin typeface="UD デジタル 教科書体 NK-B"/>
                  <a:ea typeface="UD デジタル 教科書体 NK-B"/>
                </a:rPr>
                <a:t>等の</a:t>
              </a:r>
              <a:r>
                <a:rPr lang="ja-JP" altLang="en-US" sz="1200" b="0" dirty="0" smtClean="0">
                  <a:latin typeface="UD デジタル 教科書体 NK-B"/>
                  <a:ea typeface="UD デジタル 教科書体 NK-B"/>
                </a:rPr>
                <a:t>表記は、大文字・小文字、文字の向きの</a:t>
              </a:r>
              <a:endParaRPr lang="en-US" altLang="ja-JP" sz="1200" b="0" dirty="0" smtClean="0">
                <a:latin typeface="UD デジタル 教科書体 NK-B"/>
                <a:ea typeface="UD デジタル 教科書体 NK-B"/>
              </a:endParaRPr>
            </a:p>
            <a:p>
              <a:pPr>
                <a:defRPr lang="ja-JP" altLang="en-US"/>
              </a:pPr>
              <a:r>
                <a:rPr lang="ja-JP" altLang="en-US" sz="1200" dirty="0">
                  <a:latin typeface="UD デジタル 教科書体 NK-B"/>
                  <a:ea typeface="UD デジタル 教科書体 NK-B"/>
                </a:rPr>
                <a:t>　</a:t>
              </a:r>
              <a:r>
                <a:rPr lang="ja-JP" altLang="en-US" sz="1200" dirty="0" smtClean="0">
                  <a:latin typeface="UD デジタル 教科書体 NK-B"/>
                  <a:ea typeface="UD デジタル 教科書体 NK-B"/>
                </a:rPr>
                <a:t>　</a:t>
              </a:r>
              <a:r>
                <a:rPr lang="ja-JP" altLang="en-US" sz="1200" b="0" dirty="0" smtClean="0">
                  <a:latin typeface="UD デジタル 教科書体 NK-B"/>
                  <a:ea typeface="UD デジタル 教科書体 NK-B"/>
                </a:rPr>
                <a:t>区別ができるよう</a:t>
              </a:r>
              <a:r>
                <a:rPr lang="ja-JP" altLang="en-US" sz="1200" dirty="0" smtClean="0">
                  <a:latin typeface="UD デジタル 教科書体 NK-B"/>
                  <a:ea typeface="UD デジタル 教科書体 NK-B"/>
                </a:rPr>
                <a:t>、文字の大きさなど、</a:t>
              </a:r>
              <a:r>
                <a:rPr lang="ja-JP" altLang="en-US" sz="1200" b="0" dirty="0" smtClean="0">
                  <a:latin typeface="UD デジタル 教科書体 NK-B"/>
                  <a:ea typeface="UD デジタル 教科書体 NK-B"/>
                </a:rPr>
                <a:t>はっきり記入して</a:t>
              </a:r>
              <a:endParaRPr lang="en-US" altLang="ja-JP" sz="1200" b="0" dirty="0" smtClean="0">
                <a:latin typeface="UD デジタル 教科書体 NK-B"/>
                <a:ea typeface="UD デジタル 教科書体 NK-B"/>
              </a:endParaRPr>
            </a:p>
            <a:p>
              <a:pPr>
                <a:defRPr lang="ja-JP" altLang="en-US"/>
              </a:pPr>
              <a:r>
                <a:rPr lang="ja-JP" altLang="en-US" sz="1200" dirty="0">
                  <a:latin typeface="UD デジタル 教科書体 NK-B"/>
                  <a:ea typeface="UD デジタル 教科書体 NK-B"/>
                </a:rPr>
                <a:t>　</a:t>
              </a:r>
              <a:r>
                <a:rPr lang="ja-JP" altLang="en-US" sz="1200" dirty="0" smtClean="0">
                  <a:latin typeface="UD デジタル 教科書体 NK-B"/>
                  <a:ea typeface="UD デジタル 教科書体 NK-B"/>
                </a:rPr>
                <a:t>　</a:t>
              </a:r>
              <a:r>
                <a:rPr lang="ja-JP" altLang="en-US" sz="1200" b="0" dirty="0" smtClean="0">
                  <a:latin typeface="UD デジタル 教科書体 NK-B"/>
                  <a:ea typeface="UD デジタル 教科書体 NK-B"/>
                </a:rPr>
                <a:t>ください</a:t>
              </a:r>
              <a:r>
                <a:rPr lang="ja-JP" altLang="en-US" sz="1200" b="0" dirty="0">
                  <a:latin typeface="UD デジタル 教科書体 NK-B"/>
                  <a:ea typeface="UD デジタル 教科書体 NK-B"/>
                </a:rPr>
                <a:t>。</a:t>
              </a:r>
            </a:p>
          </p:txBody>
        </p:sp>
      </p:grpSp>
      <p:sp>
        <p:nvSpPr>
          <p:cNvPr id="1223" name="テキスト 198"/>
          <p:cNvSpPr txBox="1"/>
          <p:nvPr/>
        </p:nvSpPr>
        <p:spPr>
          <a:xfrm>
            <a:off x="3047334" y="2954218"/>
            <a:ext cx="352989" cy="276106"/>
          </a:xfrm>
          <a:prstGeom prst="rect">
            <a:avLst/>
          </a:prstGeom>
        </p:spPr>
        <p:txBody>
          <a:bodyPr wrap="square">
            <a:spAutoFit/>
          </a:bodyPr>
          <a:lstStyle/>
          <a:p>
            <a:pPr algn="l"/>
            <a:r>
              <a:rPr lang="ja-JP" altLang="en-US" sz="1200" dirty="0"/>
              <a:t>円</a:t>
            </a:r>
          </a:p>
        </p:txBody>
      </p:sp>
      <p:grpSp>
        <p:nvGrpSpPr>
          <p:cNvPr id="1224" name="グループ 141"/>
          <p:cNvGrpSpPr/>
          <p:nvPr/>
        </p:nvGrpSpPr>
        <p:grpSpPr>
          <a:xfrm>
            <a:off x="290834" y="3897561"/>
            <a:ext cx="3696810" cy="983431"/>
            <a:chOff x="279039" y="4588073"/>
            <a:chExt cx="3696810" cy="993574"/>
          </a:xfrm>
        </p:grpSpPr>
        <p:sp>
          <p:nvSpPr>
            <p:cNvPr id="1225" name="正方形/長方形 17"/>
            <p:cNvSpPr/>
            <p:nvPr/>
          </p:nvSpPr>
          <p:spPr>
            <a:xfrm>
              <a:off x="285246" y="4809000"/>
              <a:ext cx="3638744" cy="77264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grpSp>
          <p:nvGrpSpPr>
            <p:cNvPr id="1226" name="グループ化 1"/>
            <p:cNvGrpSpPr/>
            <p:nvPr/>
          </p:nvGrpSpPr>
          <p:grpSpPr>
            <a:xfrm>
              <a:off x="296552" y="5061046"/>
              <a:ext cx="3568412" cy="482559"/>
              <a:chOff x="2392796" y="7202049"/>
              <a:chExt cx="4113150" cy="652938"/>
            </a:xfrm>
          </p:grpSpPr>
          <p:sp>
            <p:nvSpPr>
              <p:cNvPr id="1227" name="テキスト ボックス 39"/>
              <p:cNvSpPr txBox="1"/>
              <p:nvPr/>
            </p:nvSpPr>
            <p:spPr>
              <a:xfrm>
                <a:off x="2392796" y="7497358"/>
                <a:ext cx="4069507" cy="357629"/>
              </a:xfrm>
              <a:prstGeom prst="rect">
                <a:avLst/>
              </a:prstGeom>
              <a:noFill/>
            </p:spPr>
            <p:txBody>
              <a:bodyPr wrap="square" rtlCol="0">
                <a:spAutoFit/>
              </a:bodyPr>
              <a:lstStyle/>
              <a:p>
                <a:pPr algn="ctr"/>
                <a:r>
                  <a:rPr kumimoji="1" lang="ja-JP" altLang="en-US" sz="1100" b="1" dirty="0" smtClean="0">
                    <a:ln w="19050">
                      <a:noFill/>
                    </a:ln>
                    <a:latin typeface="+mj-ea"/>
                    <a:ea typeface="+mj-ea"/>
                  </a:rPr>
                  <a:t>朝霞市民まつり実行委員会　実行委員長　</a:t>
                </a:r>
                <a:r>
                  <a:rPr lang="ja-JP" altLang="en-US" sz="1100" b="1" dirty="0" smtClean="0">
                    <a:ln w="19050">
                      <a:noFill/>
                    </a:ln>
                    <a:latin typeface="+mj-ea"/>
                    <a:ea typeface="+mj-ea"/>
                  </a:rPr>
                  <a:t>内田　達也</a:t>
                </a:r>
                <a:endParaRPr kumimoji="1" lang="en-US" altLang="ja-JP" sz="1100" b="1" dirty="0" smtClean="0">
                  <a:ln w="19050">
                    <a:noFill/>
                  </a:ln>
                  <a:latin typeface="+mj-ea"/>
                  <a:ea typeface="+mj-ea"/>
                </a:endParaRPr>
              </a:p>
            </p:txBody>
          </p:sp>
          <p:sp>
            <p:nvSpPr>
              <p:cNvPr id="1228" name="テキスト ボックス 41"/>
              <p:cNvSpPr txBox="1"/>
              <p:nvPr/>
            </p:nvSpPr>
            <p:spPr>
              <a:xfrm>
                <a:off x="2517043" y="7202050"/>
                <a:ext cx="2023795" cy="353978"/>
              </a:xfrm>
              <a:prstGeom prst="rect">
                <a:avLst/>
              </a:prstGeom>
              <a:noFill/>
            </p:spPr>
            <p:txBody>
              <a:bodyPr wrap="square" rtlCol="0">
                <a:spAutoFit/>
              </a:bodyPr>
              <a:lstStyle/>
              <a:p>
                <a:pPr algn="ctr"/>
                <a:r>
                  <a:rPr kumimoji="1" lang="ja-JP" altLang="en-US" sz="1100" b="1" dirty="0" smtClean="0">
                    <a:ln w="19050">
                      <a:noFill/>
                    </a:ln>
                    <a:latin typeface="+mj-ea"/>
                    <a:ea typeface="+mj-ea"/>
                  </a:rPr>
                  <a:t>ｱｻｶｼﾐﾝﾏﾂﾘｼﾞﾂｺｳｲｲﾝｶｲ</a:t>
                </a:r>
                <a:endParaRPr kumimoji="1" lang="ja-JP" altLang="en-US" sz="1100" b="1" dirty="0">
                  <a:ln w="19050">
                    <a:noFill/>
                  </a:ln>
                  <a:latin typeface="+mj-ea"/>
                  <a:ea typeface="+mj-ea"/>
                </a:endParaRPr>
              </a:p>
            </p:txBody>
          </p:sp>
          <p:sp>
            <p:nvSpPr>
              <p:cNvPr id="1229" name="テキスト ボックス 42"/>
              <p:cNvSpPr txBox="1"/>
              <p:nvPr/>
            </p:nvSpPr>
            <p:spPr>
              <a:xfrm>
                <a:off x="4263401" y="7202050"/>
                <a:ext cx="1319043" cy="353978"/>
              </a:xfrm>
              <a:prstGeom prst="rect">
                <a:avLst/>
              </a:prstGeom>
              <a:noFill/>
            </p:spPr>
            <p:txBody>
              <a:bodyPr wrap="square" rtlCol="0">
                <a:spAutoFit/>
              </a:bodyPr>
              <a:lstStyle/>
              <a:p>
                <a:pPr algn="ctr"/>
                <a:r>
                  <a:rPr kumimoji="1" lang="ja-JP" altLang="en-US" sz="1100" b="1" dirty="0" smtClean="0">
                    <a:ln w="19050">
                      <a:noFill/>
                    </a:ln>
                    <a:latin typeface="+mj-ea"/>
                    <a:ea typeface="+mj-ea"/>
                  </a:rPr>
                  <a:t>ｼﾞﾂｺｳｲｲﾝﾁﾖｳ</a:t>
                </a:r>
                <a:endParaRPr kumimoji="1" lang="ja-JP" altLang="en-US" sz="1100" b="1" dirty="0">
                  <a:ln w="19050">
                    <a:noFill/>
                  </a:ln>
                  <a:latin typeface="+mj-ea"/>
                  <a:ea typeface="+mj-ea"/>
                </a:endParaRPr>
              </a:p>
            </p:txBody>
          </p:sp>
          <p:sp>
            <p:nvSpPr>
              <p:cNvPr id="1230" name="テキスト ボックス 43"/>
              <p:cNvSpPr txBox="1"/>
              <p:nvPr/>
            </p:nvSpPr>
            <p:spPr>
              <a:xfrm>
                <a:off x="5407330" y="7202050"/>
                <a:ext cx="574931" cy="357628"/>
              </a:xfrm>
              <a:prstGeom prst="rect">
                <a:avLst/>
              </a:prstGeom>
              <a:noFill/>
            </p:spPr>
            <p:txBody>
              <a:bodyPr wrap="square" rtlCol="0">
                <a:spAutoFit/>
              </a:bodyPr>
              <a:lstStyle/>
              <a:p>
                <a:pPr algn="ctr"/>
                <a:r>
                  <a:rPr lang="ja-JP" altLang="en-US" sz="1100" b="1" dirty="0" smtClean="0">
                    <a:ln w="19050">
                      <a:noFill/>
                    </a:ln>
                    <a:latin typeface="+mj-ea"/>
                    <a:ea typeface="+mj-ea"/>
                  </a:rPr>
                  <a:t>ｳﾁﾀﾞ</a:t>
                </a:r>
                <a:endParaRPr kumimoji="1" lang="ja-JP" altLang="en-US" sz="1100" b="1" dirty="0">
                  <a:ln w="19050">
                    <a:noFill/>
                  </a:ln>
                  <a:latin typeface="+mj-ea"/>
                  <a:ea typeface="+mj-ea"/>
                </a:endParaRPr>
              </a:p>
            </p:txBody>
          </p:sp>
          <p:sp>
            <p:nvSpPr>
              <p:cNvPr id="1231" name="テキスト ボックス 44"/>
              <p:cNvSpPr txBox="1"/>
              <p:nvPr/>
            </p:nvSpPr>
            <p:spPr>
              <a:xfrm>
                <a:off x="5695037" y="7202049"/>
                <a:ext cx="810909" cy="357628"/>
              </a:xfrm>
              <a:prstGeom prst="rect">
                <a:avLst/>
              </a:prstGeom>
              <a:noFill/>
            </p:spPr>
            <p:txBody>
              <a:bodyPr wrap="square" rtlCol="0">
                <a:spAutoFit/>
              </a:bodyPr>
              <a:lstStyle/>
              <a:p>
                <a:pPr algn="ctr"/>
                <a:r>
                  <a:rPr lang="ja-JP" altLang="en-US" sz="1100" b="1" dirty="0" smtClean="0">
                    <a:ln w="19050">
                      <a:noFill/>
                    </a:ln>
                    <a:latin typeface="+mj-ea"/>
                    <a:ea typeface="+mj-ea"/>
                  </a:rPr>
                  <a:t>ﾀﾂﾔ</a:t>
                </a:r>
                <a:endParaRPr kumimoji="1" lang="ja-JP" altLang="en-US" sz="1100" b="1" dirty="0">
                  <a:ln w="19050">
                    <a:noFill/>
                  </a:ln>
                  <a:latin typeface="+mj-ea"/>
                  <a:ea typeface="+mj-ea"/>
                </a:endParaRPr>
              </a:p>
            </p:txBody>
          </p:sp>
        </p:grpSp>
        <p:sp>
          <p:nvSpPr>
            <p:cNvPr id="1232" name="テキスト ボックス 35"/>
            <p:cNvSpPr txBox="1"/>
            <p:nvPr/>
          </p:nvSpPr>
          <p:spPr>
            <a:xfrm>
              <a:off x="333000" y="4842791"/>
              <a:ext cx="3556165" cy="279856"/>
            </a:xfrm>
            <a:prstGeom prst="rect">
              <a:avLst/>
            </a:prstGeom>
            <a:noFill/>
          </p:spPr>
          <p:txBody>
            <a:bodyPr wrap="square" rtlCol="0">
              <a:spAutoFit/>
            </a:bodyPr>
            <a:lstStyle/>
            <a:p>
              <a:pPr algn="ctr"/>
              <a:r>
                <a:rPr kumimoji="1" lang="ja-JP" altLang="en-US" sz="1200" b="1" dirty="0" smtClean="0">
                  <a:ln w="19050">
                    <a:noFill/>
                  </a:ln>
                  <a:latin typeface="+mj-ea"/>
                  <a:ea typeface="+mj-ea"/>
                </a:rPr>
                <a:t>埼玉りそな銀行　朝霞支店　普通　３９３８０５４</a:t>
              </a:r>
              <a:endParaRPr kumimoji="1" lang="ja-JP" altLang="en-US" sz="1200" b="1" dirty="0">
                <a:ln w="19050">
                  <a:noFill/>
                </a:ln>
                <a:latin typeface="+mj-ea"/>
                <a:ea typeface="+mj-ea"/>
              </a:endParaRPr>
            </a:p>
          </p:txBody>
        </p:sp>
        <p:sp>
          <p:nvSpPr>
            <p:cNvPr id="1233" name="正方形/長方形 45"/>
            <p:cNvSpPr/>
            <p:nvPr/>
          </p:nvSpPr>
          <p:spPr>
            <a:xfrm>
              <a:off x="279039" y="4616191"/>
              <a:ext cx="3644951" cy="220155"/>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1234" name="テキスト ボックス 46"/>
            <p:cNvSpPr txBox="1"/>
            <p:nvPr/>
          </p:nvSpPr>
          <p:spPr>
            <a:xfrm>
              <a:off x="295137" y="4588073"/>
              <a:ext cx="901863" cy="276106"/>
            </a:xfrm>
            <a:prstGeom prst="rect">
              <a:avLst/>
            </a:prstGeom>
            <a:noFill/>
          </p:spPr>
          <p:txBody>
            <a:bodyPr wrap="square" rtlCol="0">
              <a:spAutoFit/>
            </a:bodyPr>
            <a:lstStyle/>
            <a:p>
              <a:pPr algn="ctr"/>
              <a:r>
                <a:rPr kumimoji="1" lang="ja-JP" altLang="en-US" sz="1200" b="1" dirty="0" smtClean="0">
                  <a:ln w="19050">
                    <a:noFill/>
                  </a:ln>
                  <a:solidFill>
                    <a:schemeClr val="bg1"/>
                  </a:solidFill>
                  <a:latin typeface="+mj-ea"/>
                  <a:ea typeface="+mj-ea"/>
                </a:rPr>
                <a:t>振込先</a:t>
              </a:r>
              <a:endParaRPr kumimoji="1" lang="ja-JP" altLang="en-US" sz="1400" b="1" dirty="0">
                <a:ln w="19050">
                  <a:noFill/>
                </a:ln>
                <a:solidFill>
                  <a:schemeClr val="bg1"/>
                </a:solidFill>
                <a:latin typeface="+mj-ea"/>
                <a:ea typeface="+mj-ea"/>
              </a:endParaRPr>
            </a:p>
          </p:txBody>
        </p:sp>
        <p:sp>
          <p:nvSpPr>
            <p:cNvPr id="1235" name="テキスト ボックス 47"/>
            <p:cNvSpPr txBox="1"/>
            <p:nvPr/>
          </p:nvSpPr>
          <p:spPr>
            <a:xfrm>
              <a:off x="909000" y="4593000"/>
              <a:ext cx="3066849" cy="245328"/>
            </a:xfrm>
            <a:prstGeom prst="rect">
              <a:avLst/>
            </a:prstGeom>
            <a:noFill/>
          </p:spPr>
          <p:txBody>
            <a:bodyPr wrap="square" rtlCol="0">
              <a:spAutoFit/>
            </a:bodyPr>
            <a:lstStyle/>
            <a:p>
              <a:pPr algn="ctr"/>
              <a:r>
                <a:rPr kumimoji="1" lang="ja-JP" altLang="en-US" sz="1000" b="1" dirty="0" smtClean="0">
                  <a:ln w="19050">
                    <a:noFill/>
                  </a:ln>
                  <a:solidFill>
                    <a:schemeClr val="bg1"/>
                  </a:solidFill>
                  <a:latin typeface="+mj-ea"/>
                  <a:ea typeface="+mj-ea"/>
                </a:rPr>
                <a:t>（振込手数料は申込者のご負担でお願いします）</a:t>
              </a:r>
              <a:endParaRPr kumimoji="1" lang="ja-JP" altLang="en-US" sz="1000" b="1" dirty="0">
                <a:ln w="19050">
                  <a:noFill/>
                </a:ln>
                <a:solidFill>
                  <a:schemeClr val="bg1"/>
                </a:solidFill>
                <a:latin typeface="+mj-ea"/>
                <a:ea typeface="+mj-ea"/>
              </a:endParaRPr>
            </a:p>
          </p:txBody>
        </p:sp>
      </p:grpSp>
      <p:grpSp>
        <p:nvGrpSpPr>
          <p:cNvPr id="1236" name="グループ 144"/>
          <p:cNvGrpSpPr/>
          <p:nvPr/>
        </p:nvGrpSpPr>
        <p:grpSpPr>
          <a:xfrm>
            <a:off x="296293" y="3421822"/>
            <a:ext cx="956266" cy="379050"/>
            <a:chOff x="562317" y="4213950"/>
            <a:chExt cx="956266" cy="379050"/>
          </a:xfrm>
        </p:grpSpPr>
        <p:sp>
          <p:nvSpPr>
            <p:cNvPr id="1237" name="図形 143"/>
            <p:cNvSpPr/>
            <p:nvPr/>
          </p:nvSpPr>
          <p:spPr>
            <a:xfrm>
              <a:off x="562317" y="4236729"/>
              <a:ext cx="790251" cy="356271"/>
            </a:xfrm>
            <a:prstGeom prst="homePlate">
              <a:avLst/>
            </a:prstGeom>
            <a:solidFill>
              <a:schemeClr val="bg1">
                <a:lumMod val="50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solidFill>
                  <a:schemeClr val="bg1"/>
                </a:solidFill>
              </a:endParaRPr>
            </a:p>
          </p:txBody>
        </p:sp>
        <p:sp>
          <p:nvSpPr>
            <p:cNvPr id="1238" name="テキスト 139"/>
            <p:cNvSpPr txBox="1">
              <a:spLocks noChangeArrowheads="1"/>
            </p:cNvSpPr>
            <p:nvPr/>
          </p:nvSpPr>
          <p:spPr>
            <a:xfrm>
              <a:off x="587100" y="4213950"/>
              <a:ext cx="931483" cy="356271"/>
            </a:xfrm>
            <a:prstGeom prst="rect">
              <a:avLst/>
            </a:prstGeom>
            <a:noFill/>
            <a:ln>
              <a:miter/>
            </a:ln>
          </p:spPr>
          <p:txBody>
            <a:bodyPr/>
            <a:lstStyle/>
            <a:p>
              <a:r>
                <a:rPr lang="ja-JP" altLang="en-US" sz="1800" b="1" dirty="0">
                  <a:solidFill>
                    <a:schemeClr val="bg1"/>
                  </a:solidFill>
                  <a:latin typeface="+mj-ea"/>
                  <a:ea typeface="+mj-ea"/>
                </a:rPr>
                <a:t>ＦＡＸ</a:t>
              </a:r>
              <a:endParaRPr lang="ja-JP" altLang="en-US" sz="1200" b="1" dirty="0">
                <a:solidFill>
                  <a:schemeClr val="bg1"/>
                </a:solidFill>
                <a:latin typeface="+mj-ea"/>
                <a:ea typeface="+mj-ea"/>
              </a:endParaRPr>
            </a:p>
          </p:txBody>
        </p:sp>
      </p:grpSp>
      <p:sp>
        <p:nvSpPr>
          <p:cNvPr id="1239" name="テキスト 140"/>
          <p:cNvSpPr txBox="1">
            <a:spLocks noChangeArrowheads="1"/>
          </p:cNvSpPr>
          <p:nvPr/>
        </p:nvSpPr>
        <p:spPr>
          <a:xfrm>
            <a:off x="1140606" y="3440832"/>
            <a:ext cx="2608099" cy="342353"/>
          </a:xfrm>
          <a:prstGeom prst="rect">
            <a:avLst/>
          </a:prstGeom>
          <a:noFill/>
          <a:ln>
            <a:miter/>
          </a:ln>
        </p:spPr>
        <p:txBody>
          <a:bodyPr/>
          <a:lstStyle/>
          <a:p>
            <a:r>
              <a:rPr lang="ja-JP" altLang="en-US" sz="1800" b="1" dirty="0">
                <a:latin typeface="+mj-ea"/>
                <a:ea typeface="+mj-ea"/>
              </a:rPr>
              <a:t>０４８－４６３－２２９４</a:t>
            </a:r>
            <a:endParaRPr lang="ja-JP" altLang="en-US" sz="1200" b="1" dirty="0">
              <a:latin typeface="+mj-ea"/>
              <a:ea typeface="+mj-ea"/>
            </a:endParaRPr>
          </a:p>
        </p:txBody>
      </p:sp>
      <p:grpSp>
        <p:nvGrpSpPr>
          <p:cNvPr id="1240" name="グループ 151"/>
          <p:cNvGrpSpPr/>
          <p:nvPr/>
        </p:nvGrpSpPr>
        <p:grpSpPr>
          <a:xfrm>
            <a:off x="306149" y="4989470"/>
            <a:ext cx="508123" cy="323570"/>
            <a:chOff x="304800" y="5467350"/>
            <a:chExt cx="508123" cy="323570"/>
          </a:xfrm>
        </p:grpSpPr>
        <p:sp>
          <p:nvSpPr>
            <p:cNvPr id="1241" name="図形 146"/>
            <p:cNvSpPr/>
            <p:nvPr/>
          </p:nvSpPr>
          <p:spPr>
            <a:xfrm rot="10800000">
              <a:off x="308267" y="5581735"/>
              <a:ext cx="504656" cy="209185"/>
            </a:xfrm>
            <a:prstGeom prst="flowChartExtract">
              <a:avLst/>
            </a:prstGeom>
            <a:solidFill>
              <a:srgbClr val="00206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242" name="四角形 147"/>
            <p:cNvSpPr/>
            <p:nvPr/>
          </p:nvSpPr>
          <p:spPr>
            <a:xfrm>
              <a:off x="304800" y="5467350"/>
              <a:ext cx="504190" cy="71755"/>
            </a:xfrm>
            <a:prstGeom prst="rect">
              <a:avLst/>
            </a:prstGeom>
            <a:solidFill>
              <a:srgbClr val="00206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grpSp>
      <p:grpSp>
        <p:nvGrpSpPr>
          <p:cNvPr id="1243" name="グループ 173"/>
          <p:cNvGrpSpPr/>
          <p:nvPr/>
        </p:nvGrpSpPr>
        <p:grpSpPr>
          <a:xfrm>
            <a:off x="416139" y="7329000"/>
            <a:ext cx="649136" cy="1038663"/>
            <a:chOff x="408407" y="7566580"/>
            <a:chExt cx="621613" cy="759171"/>
          </a:xfrm>
        </p:grpSpPr>
        <p:sp>
          <p:nvSpPr>
            <p:cNvPr id="1244" name="直線 137"/>
            <p:cNvSpPr/>
            <p:nvPr/>
          </p:nvSpPr>
          <p:spPr>
            <a:xfrm>
              <a:off x="409575" y="7566580"/>
              <a:ext cx="0" cy="755488"/>
            </a:xfrm>
            <a:prstGeom prst="line">
              <a:avLst/>
            </a:prstGeom>
            <a:ln w="9525" cap="flat" cmpd="sng" algn="ctr">
              <a:solidFill>
                <a:schemeClr val="tx1"/>
              </a:solidFill>
              <a:prstDash val="solid"/>
            </a:ln>
          </p:spPr>
          <p:style>
            <a:lnRef idx="1">
              <a:schemeClr val="accent1"/>
            </a:lnRef>
            <a:fillRef idx="0">
              <a:schemeClr val="accent1"/>
            </a:fillRef>
            <a:effectRef idx="0">
              <a:schemeClr val="accent1"/>
            </a:effectRef>
            <a:fontRef idx="minor">
              <a:schemeClr val="tx1"/>
            </a:fontRef>
          </p:style>
        </p:sp>
        <p:sp>
          <p:nvSpPr>
            <p:cNvPr id="1245" name="直線 138"/>
            <p:cNvSpPr/>
            <p:nvPr/>
          </p:nvSpPr>
          <p:spPr>
            <a:xfrm rot="5400000">
              <a:off x="719249" y="8014980"/>
              <a:ext cx="0" cy="621613"/>
            </a:xfrm>
            <a:prstGeom prst="line">
              <a:avLst/>
            </a:prstGeom>
            <a:ln w="9525" cap="flat" cmpd="sng" algn="ctr">
              <a:solidFill>
                <a:schemeClr val="tx1"/>
              </a:solidFill>
              <a:prstDash val="solid"/>
            </a:ln>
          </p:spPr>
          <p:style>
            <a:lnRef idx="1">
              <a:schemeClr val="accent1"/>
            </a:lnRef>
            <a:fillRef idx="0">
              <a:schemeClr val="accent1"/>
            </a:fillRef>
            <a:effectRef idx="0">
              <a:schemeClr val="accent1"/>
            </a:effectRef>
            <a:fontRef idx="minor">
              <a:schemeClr val="tx1"/>
            </a:fontRef>
          </p:style>
        </p:sp>
      </p:grpSp>
      <p:sp>
        <p:nvSpPr>
          <p:cNvPr id="1246" name="テキスト 140"/>
          <p:cNvSpPr txBox="1"/>
          <p:nvPr/>
        </p:nvSpPr>
        <p:spPr>
          <a:xfrm>
            <a:off x="296544" y="7596827"/>
            <a:ext cx="768731" cy="414605"/>
          </a:xfrm>
          <a:prstGeom prst="rect">
            <a:avLst/>
          </a:prstGeom>
        </p:spPr>
        <p:txBody>
          <a:bodyPr wrap="square">
            <a:spAutoFit/>
          </a:bodyPr>
          <a:lstStyle/>
          <a:p>
            <a:pPr algn="ctr">
              <a:defRPr lang="ja-JP" altLang="en-US"/>
            </a:pPr>
            <a:r>
              <a:rPr lang="ja-JP" altLang="en-US" sz="1050" dirty="0">
                <a:latin typeface="HG丸ｺﾞｼｯｸM-PRO"/>
                <a:ea typeface="HG丸ｺﾞｼｯｸM-PRO"/>
              </a:rPr>
              <a:t>１０万円</a:t>
            </a:r>
          </a:p>
          <a:p>
            <a:pPr algn="ctr">
              <a:defRPr lang="ja-JP" altLang="en-US"/>
            </a:pPr>
            <a:r>
              <a:rPr lang="ja-JP" altLang="en-US" sz="1050" dirty="0">
                <a:latin typeface="HG丸ｺﾞｼｯｸM-PRO"/>
                <a:ea typeface="HG丸ｺﾞｼｯｸM-PRO"/>
              </a:rPr>
              <a:t>以上</a:t>
            </a:r>
          </a:p>
        </p:txBody>
      </p:sp>
      <p:sp>
        <p:nvSpPr>
          <p:cNvPr id="1247" name="テキスト 141"/>
          <p:cNvSpPr txBox="1"/>
          <p:nvPr/>
        </p:nvSpPr>
        <p:spPr>
          <a:xfrm>
            <a:off x="176996" y="8667643"/>
            <a:ext cx="888279" cy="414605"/>
          </a:xfrm>
          <a:prstGeom prst="rect">
            <a:avLst/>
          </a:prstGeom>
        </p:spPr>
        <p:txBody>
          <a:bodyPr wrap="square">
            <a:spAutoFit/>
          </a:bodyPr>
          <a:lstStyle/>
          <a:p>
            <a:pPr algn="ctr">
              <a:defRPr lang="ja-JP" altLang="en-US"/>
            </a:pPr>
            <a:r>
              <a:rPr lang="ja-JP" altLang="en-US" sz="1050" dirty="0">
                <a:latin typeface="HG丸ｺﾞｼｯｸM-PRO"/>
                <a:ea typeface="HG丸ｺﾞｼｯｸM-PRO"/>
              </a:rPr>
              <a:t>３０万円</a:t>
            </a:r>
          </a:p>
          <a:p>
            <a:pPr algn="ctr">
              <a:defRPr lang="ja-JP" altLang="en-US"/>
            </a:pPr>
            <a:r>
              <a:rPr lang="ja-JP" altLang="en-US" sz="1050" dirty="0">
                <a:latin typeface="HG丸ｺﾞｼｯｸM-PRO"/>
                <a:ea typeface="HG丸ｺﾞｼｯｸM-PRO"/>
              </a:rPr>
              <a:t>以上</a:t>
            </a:r>
          </a:p>
        </p:txBody>
      </p:sp>
      <p:sp>
        <p:nvSpPr>
          <p:cNvPr id="1248" name="テキスト 142"/>
          <p:cNvSpPr txBox="1"/>
          <p:nvPr/>
        </p:nvSpPr>
        <p:spPr>
          <a:xfrm>
            <a:off x="180693" y="5929409"/>
            <a:ext cx="1005499" cy="414605"/>
          </a:xfrm>
          <a:prstGeom prst="rect">
            <a:avLst/>
          </a:prstGeom>
        </p:spPr>
        <p:txBody>
          <a:bodyPr wrap="square">
            <a:spAutoFit/>
          </a:bodyPr>
          <a:lstStyle/>
          <a:p>
            <a:pPr algn="l"/>
            <a:r>
              <a:rPr lang="ja-JP" altLang="en-US" sz="1050" dirty="0">
                <a:latin typeface="HG丸ｺﾞｼｯｸM-PRO"/>
                <a:ea typeface="HG丸ｺﾞｼｯｸM-PRO"/>
              </a:rPr>
              <a:t>５千円以上 </a:t>
            </a:r>
            <a:endParaRPr sz="1050" dirty="0">
              <a:latin typeface="HG丸ｺﾞｼｯｸM-PRO"/>
              <a:ea typeface="HG丸ｺﾞｼｯｸM-PRO"/>
            </a:endParaRPr>
          </a:p>
          <a:p>
            <a:r>
              <a:rPr lang="ja-JP" altLang="en-US" sz="1050" dirty="0">
                <a:latin typeface="HG丸ｺﾞｼｯｸM-PRO"/>
                <a:ea typeface="HG丸ｺﾞｼｯｸM-PRO"/>
              </a:rPr>
              <a:t>３万円未満</a:t>
            </a:r>
          </a:p>
        </p:txBody>
      </p:sp>
      <p:sp>
        <p:nvSpPr>
          <p:cNvPr id="1249" name="テキスト 143"/>
          <p:cNvSpPr txBox="1"/>
          <p:nvPr/>
        </p:nvSpPr>
        <p:spPr>
          <a:xfrm>
            <a:off x="1042708" y="6271960"/>
            <a:ext cx="3157818" cy="830104"/>
          </a:xfrm>
          <a:prstGeom prst="rect">
            <a:avLst/>
          </a:prstGeom>
        </p:spPr>
        <p:txBody>
          <a:bodyPr wrap="square">
            <a:spAutoFit/>
          </a:bodyPr>
          <a:lstStyle/>
          <a:p>
            <a:pPr algn="l">
              <a:lnSpc>
                <a:spcPct val="100000"/>
              </a:lnSpc>
            </a:pPr>
            <a:r>
              <a:rPr lang="ja-JP" altLang="en-US" sz="1200" b="1" dirty="0">
                <a:latin typeface="UD デジタル 教科書体 NK-B"/>
                <a:ea typeface="UD デジタル 教科書体 NK-B"/>
              </a:rPr>
              <a:t>青葉台・朝志ヶ丘・岡・上内間木・</a:t>
            </a:r>
            <a:r>
              <a:rPr lang="ja-JP" altLang="en-US" sz="1200" b="1" dirty="0" smtClean="0">
                <a:latin typeface="UD デジタル 教科書体 NK-B"/>
                <a:ea typeface="UD デジタル 教科書体 NK-B"/>
              </a:rPr>
              <a:t>北原・幸町</a:t>
            </a:r>
            <a:r>
              <a:rPr lang="ja-JP" altLang="en-US" sz="1200" b="1" dirty="0">
                <a:latin typeface="UD デジタル 教科書体 NK-B"/>
                <a:ea typeface="UD デジタル 教科書体 NK-B"/>
              </a:rPr>
              <a:t>・栄町・下内間木・泉水・田島・</a:t>
            </a:r>
            <a:r>
              <a:rPr lang="ja-JP" altLang="en-US" sz="1200" b="1" dirty="0" smtClean="0">
                <a:latin typeface="UD デジタル 教科書体 NK-B"/>
                <a:ea typeface="UD デジタル 教科書体 NK-B"/>
              </a:rPr>
              <a:t>台</a:t>
            </a:r>
            <a:r>
              <a:rPr lang="ja-JP" altLang="en-US" sz="1200" dirty="0">
                <a:latin typeface="UD デジタル 教科書体 NK-B"/>
                <a:ea typeface="UD デジタル 教科書体 NK-B"/>
              </a:rPr>
              <a:t>・</a:t>
            </a:r>
            <a:r>
              <a:rPr lang="ja-JP" altLang="en-US" sz="1200" b="1" dirty="0" smtClean="0">
                <a:latin typeface="UD デジタル 教科書体 NK-B"/>
                <a:ea typeface="UD デジタル 教科書体 NK-B"/>
              </a:rPr>
              <a:t>仲町</a:t>
            </a:r>
            <a:r>
              <a:rPr lang="ja-JP" altLang="en-US" sz="1200" b="1" dirty="0">
                <a:latin typeface="UD デジタル 教科書体 NK-B"/>
                <a:ea typeface="UD デジタル 教科書体 NK-B"/>
              </a:rPr>
              <a:t>・西原・西弁財・根岸台・浜崎・</a:t>
            </a:r>
            <a:r>
              <a:rPr lang="ja-JP" altLang="en-US" sz="1200" b="1" dirty="0" smtClean="0">
                <a:latin typeface="UD デジタル 教科書体 NK-B"/>
                <a:ea typeface="UD デジタル 教科書体 NK-B"/>
              </a:rPr>
              <a:t>東弁財</a:t>
            </a:r>
            <a:r>
              <a:rPr lang="ja-JP" altLang="en-US" sz="1200" dirty="0">
                <a:latin typeface="UD デジタル 教科書体 NK-B"/>
                <a:ea typeface="UD デジタル 教科書体 NK-B"/>
              </a:rPr>
              <a:t>・</a:t>
            </a:r>
            <a:r>
              <a:rPr lang="ja-JP" altLang="en-US" sz="1200" b="1" dirty="0" smtClean="0">
                <a:latin typeface="UD デジタル 教科書体 NK-B"/>
                <a:ea typeface="UD デジタル 教科書体 NK-B"/>
              </a:rPr>
              <a:t>膝</a:t>
            </a:r>
            <a:r>
              <a:rPr lang="ja-JP" altLang="en-US" sz="1200" b="1" dirty="0">
                <a:latin typeface="UD デジタル 教科書体 NK-B"/>
                <a:ea typeface="UD デジタル 教科書体 NK-B"/>
              </a:rPr>
              <a:t>折町・本町・溝沼・三原・宮戸・その他</a:t>
            </a:r>
            <a:r>
              <a:rPr lang="ja-JP" altLang="en-US" sz="1200" dirty="0">
                <a:latin typeface="UD デジタル 教科書体 NK-B"/>
                <a:ea typeface="UD デジタル 教科書体 NK-B"/>
              </a:rPr>
              <a:t> </a:t>
            </a:r>
            <a:endParaRPr lang="ja-JP" altLang="en-US" sz="1100" dirty="0">
              <a:latin typeface="UD デジタル 教科書体 NK-B"/>
              <a:ea typeface="UD デジタル 教科書体 NK-B"/>
            </a:endParaRPr>
          </a:p>
        </p:txBody>
      </p:sp>
      <p:sp>
        <p:nvSpPr>
          <p:cNvPr id="1250" name="テキスト 148"/>
          <p:cNvSpPr txBox="1"/>
          <p:nvPr/>
        </p:nvSpPr>
        <p:spPr>
          <a:xfrm>
            <a:off x="168129" y="6477691"/>
            <a:ext cx="918415" cy="507831"/>
          </a:xfrm>
          <a:prstGeom prst="rect">
            <a:avLst/>
          </a:prstGeom>
        </p:spPr>
        <p:txBody>
          <a:bodyPr wrap="square">
            <a:spAutoFit/>
          </a:bodyPr>
          <a:lstStyle/>
          <a:p>
            <a:pPr algn="l"/>
            <a:r>
              <a:rPr lang="ja-JP" altLang="en-US" sz="900" dirty="0">
                <a:latin typeface="HG丸ｺﾞｼｯｸM-PRO"/>
                <a:ea typeface="HG丸ｺﾞｼｯｸM-PRO"/>
              </a:rPr>
              <a:t>※上記</a:t>
            </a:r>
            <a:r>
              <a:rPr lang="ja-JP" altLang="en-US" sz="900" dirty="0" smtClean="0">
                <a:latin typeface="HG丸ｺﾞｼｯｸM-PRO"/>
                <a:ea typeface="HG丸ｺﾞｼｯｸM-PRO"/>
              </a:rPr>
              <a:t>以外は　</a:t>
            </a:r>
            <a:endParaRPr lang="en-US" altLang="ja-JP" sz="900" dirty="0" smtClean="0">
              <a:latin typeface="HG丸ｺﾞｼｯｸM-PRO"/>
              <a:ea typeface="HG丸ｺﾞｼｯｸM-PRO"/>
            </a:endParaRPr>
          </a:p>
          <a:p>
            <a:pPr algn="l"/>
            <a:r>
              <a:rPr lang="ja-JP" altLang="en-US" sz="900" dirty="0">
                <a:latin typeface="HG丸ｺﾞｼｯｸM-PRO"/>
                <a:ea typeface="HG丸ｺﾞｼｯｸM-PRO"/>
              </a:rPr>
              <a:t>　</a:t>
            </a:r>
            <a:r>
              <a:rPr lang="ja-JP" altLang="en-US" sz="900" dirty="0" smtClean="0">
                <a:latin typeface="HG丸ｺﾞｼｯｸM-PRO"/>
                <a:ea typeface="HG丸ｺﾞｼｯｸM-PRO"/>
              </a:rPr>
              <a:t>金額ごとの</a:t>
            </a:r>
            <a:endParaRPr lang="en-US" altLang="ja-JP" sz="900" dirty="0" smtClean="0">
              <a:latin typeface="HG丸ｺﾞｼｯｸM-PRO"/>
              <a:ea typeface="HG丸ｺﾞｼｯｸM-PRO"/>
            </a:endParaRPr>
          </a:p>
          <a:p>
            <a:pPr algn="l"/>
            <a:r>
              <a:rPr lang="ja-JP" altLang="en-US" sz="900" dirty="0">
                <a:latin typeface="HG丸ｺﾞｼｯｸM-PRO"/>
                <a:ea typeface="HG丸ｺﾞｼｯｸM-PRO"/>
              </a:rPr>
              <a:t>　</a:t>
            </a:r>
            <a:r>
              <a:rPr lang="ja-JP" altLang="en-US" sz="900" dirty="0" smtClean="0">
                <a:latin typeface="HG丸ｺﾞｼｯｸM-PRO"/>
                <a:ea typeface="HG丸ｺﾞｼｯｸM-PRO"/>
              </a:rPr>
              <a:t>掲載</a:t>
            </a:r>
            <a:endParaRPr lang="ja-JP" altLang="en-US" sz="1000" dirty="0">
              <a:latin typeface="HG丸ｺﾞｼｯｸM-PRO"/>
              <a:ea typeface="HG丸ｺﾞｼｯｸM-PRO"/>
            </a:endParaRPr>
          </a:p>
        </p:txBody>
      </p:sp>
      <p:sp>
        <p:nvSpPr>
          <p:cNvPr id="1251" name="テキスト 165"/>
          <p:cNvSpPr txBox="1"/>
          <p:nvPr/>
        </p:nvSpPr>
        <p:spPr>
          <a:xfrm>
            <a:off x="3429000" y="2792760"/>
            <a:ext cx="708067" cy="553105"/>
          </a:xfrm>
          <a:prstGeom prst="rect">
            <a:avLst/>
          </a:prstGeom>
        </p:spPr>
        <p:txBody>
          <a:bodyPr wrap="square">
            <a:spAutoFit/>
          </a:bodyPr>
          <a:lstStyle/>
          <a:p>
            <a:pPr algn="l"/>
            <a:r>
              <a:rPr lang="ja-JP" altLang="en-US" sz="1000" dirty="0">
                <a:latin typeface="HG丸ｺﾞｼｯｸM-PRO"/>
                <a:ea typeface="HG丸ｺﾞｼｯｸM-PRO"/>
              </a:rPr>
              <a:t>□現金</a:t>
            </a:r>
          </a:p>
          <a:p>
            <a:pPr algn="l"/>
            <a:r>
              <a:rPr lang="ja-JP" altLang="en-US" sz="1000" dirty="0">
                <a:latin typeface="HG丸ｺﾞｼｯｸM-PRO"/>
                <a:ea typeface="HG丸ｺﾞｼｯｸM-PRO"/>
              </a:rPr>
              <a:t>□小切手</a:t>
            </a:r>
          </a:p>
          <a:p>
            <a:pPr algn="l"/>
            <a:r>
              <a:rPr lang="ja-JP" altLang="en-US" sz="1000" dirty="0">
                <a:latin typeface="HG丸ｺﾞｼｯｸM-PRO"/>
                <a:ea typeface="HG丸ｺﾞｼｯｸM-PRO"/>
              </a:rPr>
              <a:t>□振込</a:t>
            </a:r>
            <a:endParaRPr lang="ja-JP" altLang="en-US" sz="1100" dirty="0">
              <a:latin typeface="HG丸ｺﾞｼｯｸM-PRO"/>
              <a:ea typeface="HG丸ｺﾞｼｯｸM-PRO"/>
            </a:endParaRPr>
          </a:p>
        </p:txBody>
      </p:sp>
      <p:graphicFrame>
        <p:nvGraphicFramePr>
          <p:cNvPr id="1252" name="四角形 126"/>
          <p:cNvGraphicFramePr>
            <a:graphicFrameLocks noGrp="1"/>
          </p:cNvGraphicFramePr>
          <p:nvPr>
            <p:extLst>
              <p:ext uri="{D42A27DB-BD31-4B8C-83A1-F6EECF244321}">
                <p14:modId xmlns:p14="http://schemas.microsoft.com/office/powerpoint/2010/main" val="57156454"/>
              </p:ext>
            </p:extLst>
          </p:nvPr>
        </p:nvGraphicFramePr>
        <p:xfrm>
          <a:off x="4278074" y="1455540"/>
          <a:ext cx="1007744" cy="6155689"/>
        </p:xfrm>
        <a:graphic>
          <a:graphicData uri="http://schemas.openxmlformats.org/drawingml/2006/table">
            <a:tbl>
              <a:tblPr/>
              <a:tblGrid>
                <a:gridCol w="503872">
                  <a:extLst>
                    <a:ext uri="{9D8B030D-6E8A-4147-A177-3AD203B41FA5}"/>
                  </a:extLst>
                </a:gridCol>
                <a:gridCol w="503872">
                  <a:extLst>
                    <a:ext uri="{9D8B030D-6E8A-4147-A177-3AD203B41FA5}"/>
                  </a:extLst>
                </a:gridCol>
              </a:tblGrid>
              <a:tr h="262269">
                <a:tc gridSpan="2">
                  <a:txBody>
                    <a:bodyPr/>
                    <a:lstStyle/>
                    <a:p>
                      <a:pPr algn="ctr"/>
                      <a:r>
                        <a:rPr kumimoji="1" lang="ja-JP" altLang="en-US" sz="1200" b="1" dirty="0">
                          <a:latin typeface="HG丸ｺﾞｼｯｸM-PRO"/>
                          <a:ea typeface="HG丸ｺﾞｼｯｸM-PRO"/>
                        </a:rPr>
                        <a:t>右から記入↓</a:t>
                      </a:r>
                      <a:endParaRPr kumimoji="1" lang="ja-JP" altLang="en-US" b="1" dirty="0">
                        <a:latin typeface="HG丸ｺﾞｼｯｸM-PRO"/>
                        <a:ea typeface="HG丸ｺﾞｼｯｸM-PRO"/>
                      </a:endParaRPr>
                    </a:p>
                  </a:txBody>
                  <a:tcPr marL="0" marR="0" marT="0"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12700" cap="flat" cmpd="sng" algn="ctr">
                      <a:solidFill>
                        <a:srgbClr val="000000"/>
                      </a:solidFill>
                      <a:prstDash val="sysDot"/>
                      <a:round/>
                      <a:headEnd type="none" w="med" len="med"/>
                      <a:tailEnd type="none" w="med" len="med"/>
                    </a:lnB>
                  </a:tcPr>
                </a:tc>
                <a:extLst>
                  <a:ext uri="{0D108BD9-81ED-4DB2-BD59-A6C34878D82A}"/>
                </a:extLst>
              </a:tr>
              <a:tr h="589342">
                <a:tc>
                  <a:txBody>
                    <a:bodyPr/>
                    <a:lstStyle/>
                    <a:p>
                      <a:pPr algn="l"/>
                      <a:endParaRPr kumimoji="1" lang="ja-JP" altLang="en-US" dirty="0"/>
                    </a:p>
                  </a:txBody>
                  <a:tcPr marL="0" marR="0" marT="0" marB="0">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l"/>
                      <a:endParaRPr kumimoji="1" lang="ja-JP" altLang="en-US" dirty="0"/>
                    </a:p>
                  </a:txBody>
                  <a:tcPr marL="0" marR="0" marT="0" marB="0">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extLst>
              </a:tr>
            </a:tbl>
          </a:graphicData>
        </a:graphic>
      </p:graphicFrame>
      <p:graphicFrame>
        <p:nvGraphicFramePr>
          <p:cNvPr id="1253" name="四角形 152"/>
          <p:cNvGraphicFramePr>
            <a:graphicFrameLocks noGrp="1"/>
          </p:cNvGraphicFramePr>
          <p:nvPr>
            <p:extLst>
              <p:ext uri="{D42A27DB-BD31-4B8C-83A1-F6EECF244321}">
                <p14:modId xmlns:p14="http://schemas.microsoft.com/office/powerpoint/2010/main" val="3057115663"/>
              </p:ext>
            </p:extLst>
          </p:nvPr>
        </p:nvGraphicFramePr>
        <p:xfrm>
          <a:off x="5322180" y="4929022"/>
          <a:ext cx="1355312" cy="2102552"/>
        </p:xfrm>
        <a:graphic>
          <a:graphicData uri="http://schemas.openxmlformats.org/drawingml/2006/table">
            <a:tbl>
              <a:tblPr/>
              <a:tblGrid>
                <a:gridCol w="517112">
                  <a:extLst>
                    <a:ext uri="{9D8B030D-6E8A-4147-A177-3AD203B41FA5}"/>
                  </a:extLst>
                </a:gridCol>
                <a:gridCol w="838200">
                  <a:extLst>
                    <a:ext uri="{9D8B030D-6E8A-4147-A177-3AD203B41FA5}"/>
                  </a:extLst>
                </a:gridCol>
              </a:tblGrid>
              <a:tr h="190937">
                <a:tc gridSpan="2">
                  <a:txBody>
                    <a:bodyPr/>
                    <a:lstStyle/>
                    <a:p>
                      <a:pPr algn="ctr"/>
                      <a:r>
                        <a:rPr lang="ja-JP" altLang="en-US" sz="1000" dirty="0">
                          <a:solidFill>
                            <a:srgbClr val="000000"/>
                          </a:solidFill>
                          <a:latin typeface="HG丸ｺﾞｼｯｸM-PRO"/>
                          <a:ea typeface="HG丸ｺﾞｼｯｸM-PRO"/>
                        </a:rPr>
                        <a:t>受付担当者記入欄 </a:t>
                      </a:r>
                      <a:endParaRPr sz="1000" dirty="0">
                        <a:latin typeface="HG丸ｺﾞｼｯｸM-PRO"/>
                        <a:ea typeface="HG丸ｺﾞｼｯｸM-PRO"/>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0D7F0"/>
                    </a:solidFill>
                  </a:tcPr>
                </a:tc>
                <a:tc hMerge="1">
                  <a:txBody>
                    <a:bodyPr/>
                    <a:lstStyle/>
                    <a:p>
                      <a:endParaRPr kumimoji="1" lang="ja-JP" altLang="en-US" dirty="0">
                        <a:latin typeface="HG丸ｺﾞｼｯｸM-PRO"/>
                        <a:ea typeface="HG丸ｺﾞｼｯｸM-PRO"/>
                      </a:endParaRPr>
                    </a:p>
                  </a:txBody>
                  <a:tcPr>
                    <a:lnL>
                      <a:noFill/>
                    </a:lnL>
                    <a:lnR>
                      <a:noFill/>
                    </a:lnR>
                    <a:lnT>
                      <a:noFill/>
                    </a:lnT>
                    <a:lnB>
                      <a:noFill/>
                    </a:lnB>
                  </a:tcPr>
                </a:tc>
                <a:extLst>
                  <a:ext uri="{0D108BD9-81ED-4DB2-BD59-A6C34878D82A}"/>
                </a:extLst>
              </a:tr>
              <a:tr h="457135">
                <a:tc>
                  <a:txBody>
                    <a:bodyPr/>
                    <a:lstStyle/>
                    <a:p>
                      <a:pPr algn="ctr"/>
                      <a:r>
                        <a:rPr lang="ja-JP" altLang="en-US" sz="1000">
                          <a:solidFill>
                            <a:srgbClr val="000000"/>
                          </a:solidFill>
                          <a:latin typeface="HG丸ｺﾞｼｯｸM-PRO"/>
                          <a:ea typeface="HG丸ｺﾞｼｯｸM-PRO"/>
                        </a:rPr>
                        <a:t>申込者</a:t>
                      </a:r>
                      <a:r>
                        <a:rPr lang="ja-JP" altLang="en-US" sz="1100">
                          <a:solidFill>
                            <a:srgbClr val="000000"/>
                          </a:solidFill>
                          <a:latin typeface="HG丸ｺﾞｼｯｸM-PRO"/>
                          <a:ea typeface="HG丸ｺﾞｼｯｸM-PRO"/>
                        </a:rPr>
                        <a:t> </a:t>
                      </a:r>
                      <a:endParaRPr kumimoji="1" lang="ja-JP" altLang="en-US" sz="1600" dirty="0">
                        <a:latin typeface="HG丸ｺﾞｼｯｸM-PRO"/>
                        <a:ea typeface="HG丸ｺﾞｼｯｸM-PRO"/>
                      </a:endParaRPr>
                    </a:p>
                    <a:p>
                      <a:pPr algn="ctr"/>
                      <a:r>
                        <a:rPr lang="ja-JP" altLang="en-US" sz="1000">
                          <a:solidFill>
                            <a:srgbClr val="000000"/>
                          </a:solidFill>
                          <a:latin typeface="HG丸ｺﾞｼｯｸM-PRO"/>
                          <a:ea typeface="HG丸ｺﾞｼｯｸM-PRO"/>
                        </a:rPr>
                        <a:t>記入欄</a:t>
                      </a:r>
                      <a:r>
                        <a:rPr lang="ja-JP" altLang="en-US" sz="1100">
                          <a:solidFill>
                            <a:srgbClr val="000000"/>
                          </a:solidFill>
                          <a:latin typeface="HG丸ｺﾞｼｯｸM-PRO"/>
                          <a:ea typeface="HG丸ｺﾞｼｯｸM-PRO"/>
                        </a:rPr>
                        <a:t> </a:t>
                      </a:r>
                      <a:endParaRPr>
                        <a:latin typeface="HG丸ｺﾞｼｯｸM-PRO"/>
                        <a:ea typeface="HG丸ｺﾞｼｯｸM-PRO"/>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r>
                        <a:rPr lang="ja-JP" altLang="en-US" sz="1050" dirty="0">
                          <a:solidFill>
                            <a:srgbClr val="000000"/>
                          </a:solidFill>
                          <a:latin typeface="HG丸ｺﾞｼｯｸM-PRO"/>
                          <a:ea typeface="HG丸ｺﾞｼｯｸM-PRO"/>
                        </a:rPr>
                        <a:t>□申込者</a:t>
                      </a:r>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p>
                      <a:pPr algn="l"/>
                      <a:r>
                        <a:rPr lang="ja-JP" altLang="en-US" sz="1050" dirty="0">
                          <a:solidFill>
                            <a:srgbClr val="000000"/>
                          </a:solidFill>
                          <a:latin typeface="HG丸ｺﾞｼｯｸM-PRO"/>
                          <a:ea typeface="HG丸ｺﾞｼｯｸM-PRO"/>
                        </a:rPr>
                        <a:t>□</a:t>
                      </a:r>
                      <a:r>
                        <a:rPr lang="ja-JP" altLang="en-US" sz="900" dirty="0">
                          <a:solidFill>
                            <a:srgbClr val="000000"/>
                          </a:solidFill>
                          <a:latin typeface="HG丸ｺﾞｼｯｸM-PRO"/>
                          <a:ea typeface="HG丸ｺﾞｼｯｸM-PRO"/>
                        </a:rPr>
                        <a:t>下記担当者</a:t>
                      </a:r>
                      <a:r>
                        <a:rPr lang="ja-JP" altLang="en-US" sz="105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287894">
                <a:tc>
                  <a:txBody>
                    <a:bodyPr/>
                    <a:lstStyle/>
                    <a:p>
                      <a:pPr algn="ctr"/>
                      <a:endParaRPr lang="ja-JP" altLang="en-US" sz="700">
                        <a:solidFill>
                          <a:srgbClr val="000000"/>
                        </a:solidFill>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050">
                          <a:solidFill>
                            <a:srgbClr val="000000"/>
                          </a:solidFill>
                          <a:latin typeface="HG丸ｺﾞｼｯｸM-PRO"/>
                          <a:ea typeface="HG丸ｺﾞｼｯｸM-PRO"/>
                        </a:rPr>
                        <a:t>　　　　区　　　　　　</a:t>
                      </a:r>
                      <a:endParaRPr kumimoji="1" lang="ja-JP" altLang="en-US" dirty="0">
                        <a:latin typeface="HG丸ｺﾞｼｯｸM-PRO"/>
                        <a:ea typeface="HG丸ｺﾞｼｯｸM-PRO"/>
                      </a:endParaRPr>
                    </a:p>
                  </a:txBody>
                  <a:tcPr marL="63500" marR="635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extLst>
              </a:tr>
              <a:tr h="432186">
                <a:tc gridSpan="2">
                  <a:txBody>
                    <a:bodyPr/>
                    <a:lstStyle/>
                    <a:p>
                      <a:pPr algn="l"/>
                      <a:r>
                        <a:rPr lang="ja-JP" altLang="en-US" sz="1200" dirty="0">
                          <a:solidFill>
                            <a:srgbClr val="000000"/>
                          </a:solidFill>
                          <a:latin typeface="HG丸ｺﾞｼｯｸM-PRO"/>
                          <a:ea typeface="HG丸ｺﾞｼｯｸM-PRO"/>
                        </a:rPr>
                        <a:t> </a:t>
                      </a:r>
                      <a:endParaRPr kumimoji="1" lang="ja-JP" altLang="en-US" dirty="0">
                        <a:latin typeface="HG丸ｺﾞｼｯｸM-PRO"/>
                        <a:ea typeface="HG丸ｺﾞｼｯｸM-PRO"/>
                      </a:endParaRPr>
                    </a:p>
                    <a:p>
                      <a:r>
                        <a:rPr lang="ja-JP" altLang="en-US" sz="1200" dirty="0">
                          <a:solidFill>
                            <a:srgbClr val="000000"/>
                          </a:solidFill>
                          <a:latin typeface="HG丸ｺﾞｼｯｸM-PRO"/>
                          <a:ea typeface="HG丸ｺﾞｼｯｸM-PRO"/>
                        </a:rPr>
                        <a:t> </a:t>
                      </a:r>
                      <a:endParaRPr dirty="0">
                        <a:latin typeface="HG丸ｺﾞｼｯｸM-PRO"/>
                        <a:ea typeface="HG丸ｺﾞｼｯｸM-PRO"/>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ysDot"/>
                      <a:round/>
                      <a:headEnd type="none" w="med" len="med"/>
                      <a:tailEnd type="none" w="med" len="med"/>
                    </a:lnB>
                  </a:tcPr>
                </a:tc>
                <a:tc hMerge="1">
                  <a:txBody>
                    <a:bodyPr/>
                    <a:lstStyle/>
                    <a:p>
                      <a:endParaRPr kumimoji="1" lang="ja-JP" altLang="en-US" dirty="0">
                        <a:latin typeface="HG丸ｺﾞｼｯｸM-PRO"/>
                        <a:ea typeface="HG丸ｺﾞｼｯｸM-PRO"/>
                      </a:endParaRPr>
                    </a:p>
                  </a:txBody>
                  <a:tcPr>
                    <a:lnL>
                      <a:noFill/>
                    </a:lnL>
                    <a:lnR>
                      <a:noFill/>
                    </a:lnR>
                    <a:lnT>
                      <a:noFill/>
                    </a:lnT>
                    <a:lnB>
                      <a:noFill/>
                    </a:lnB>
                  </a:tcPr>
                </a:tc>
                <a:extLst>
                  <a:ext uri="{0D108BD9-81ED-4DB2-BD59-A6C34878D82A}"/>
                </a:extLst>
              </a:tr>
              <a:tr h="430796">
                <a:tc gridSpan="2">
                  <a:txBody>
                    <a:bodyPr/>
                    <a:lstStyle/>
                    <a:p>
                      <a:pPr algn="l"/>
                      <a:endParaRPr kumimoji="1" lang="ja-JP" altLang="en-US" dirty="0">
                        <a:latin typeface="HG丸ｺﾞｼｯｸM-PRO"/>
                        <a:ea typeface="HG丸ｺﾞｼｯｸM-PRO"/>
                      </a:endParaRPr>
                    </a:p>
                    <a:p>
                      <a:r>
                        <a:rPr lang="ja-JP" altLang="en-US" sz="1200" dirty="0">
                          <a:solidFill>
                            <a:srgbClr val="000000"/>
                          </a:solidFill>
                          <a:latin typeface="HG丸ｺﾞｼｯｸM-PRO"/>
                          <a:ea typeface="HG丸ｺﾞｼｯｸM-PRO"/>
                        </a:rPr>
                        <a:t> </a:t>
                      </a:r>
                      <a:endParaRPr dirty="0">
                        <a:latin typeface="HG丸ｺﾞｼｯｸM-PRO"/>
                        <a:ea typeface="HG丸ｺﾞｼｯｸM-PRO"/>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ys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dirty="0">
                        <a:latin typeface="HG丸ｺﾞｼｯｸM-PRO"/>
                        <a:ea typeface="HG丸ｺﾞｼｯｸM-PRO"/>
                      </a:endParaRPr>
                    </a:p>
                  </a:txBody>
                  <a:tcPr>
                    <a:lnL>
                      <a:noFill/>
                    </a:lnL>
                    <a:lnR>
                      <a:noFill/>
                    </a:lnR>
                    <a:lnT>
                      <a:noFill/>
                    </a:lnT>
                    <a:lnB>
                      <a:noFill/>
                    </a:lnB>
                  </a:tcPr>
                </a:tc>
                <a:extLst>
                  <a:ext uri="{0D108BD9-81ED-4DB2-BD59-A6C34878D82A}"/>
                </a:extLst>
              </a:tr>
              <a:tr h="221430">
                <a:tc gridSpan="2">
                  <a:txBody>
                    <a:bodyPr/>
                    <a:lstStyle/>
                    <a:p>
                      <a:pPr algn="l"/>
                      <a:endParaRPr kumimoji="1" lang="ja-JP" altLang="en-US" dirty="0">
                        <a:latin typeface="HG丸ｺﾞｼｯｸM-PRO"/>
                        <a:ea typeface="HG丸ｺﾞｼｯｸM-PRO"/>
                      </a:endParaRPr>
                    </a:p>
                  </a:txBody>
                  <a:tcPr marL="0" marR="0" marT="0" marB="0">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a:endParaRPr kumimoji="1" lang="ja-JP" altLang="en-US" dirty="0">
                        <a:latin typeface="HG丸ｺﾞｼｯｸM-PRO"/>
                        <a:ea typeface="HG丸ｺﾞｼｯｸM-PRO"/>
                      </a:endParaRPr>
                    </a:p>
                  </a:txBody>
                  <a:tcPr marL="0" marR="0" marT="0"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extLst>
              </a:tr>
            </a:tbl>
          </a:graphicData>
        </a:graphic>
      </p:graphicFrame>
      <p:sp>
        <p:nvSpPr>
          <p:cNvPr id="1254" name="テキスト 190"/>
          <p:cNvSpPr txBox="1"/>
          <p:nvPr/>
        </p:nvSpPr>
        <p:spPr>
          <a:xfrm>
            <a:off x="5255133" y="5611204"/>
            <a:ext cx="708067" cy="229939"/>
          </a:xfrm>
          <a:prstGeom prst="rect">
            <a:avLst/>
          </a:prstGeom>
        </p:spPr>
        <p:txBody>
          <a:bodyPr wrap="square">
            <a:spAutoFit/>
          </a:bodyPr>
          <a:lstStyle/>
          <a:p>
            <a:pPr algn="l"/>
            <a:r>
              <a:rPr lang="ja-JP" altLang="en-US" sz="900" dirty="0">
                <a:latin typeface="HG丸ｺﾞｼｯｸM-PRO"/>
                <a:ea typeface="HG丸ｺﾞｼｯｸM-PRO"/>
              </a:rPr>
              <a:t>協賛地区</a:t>
            </a:r>
            <a:endParaRPr lang="ja-JP" altLang="en-US" sz="1100" dirty="0">
              <a:latin typeface="HG丸ｺﾞｼｯｸM-PRO"/>
              <a:ea typeface="HG丸ｺﾞｼｯｸM-PRO"/>
            </a:endParaRPr>
          </a:p>
        </p:txBody>
      </p:sp>
      <p:sp>
        <p:nvSpPr>
          <p:cNvPr id="1255" name="テキスト 191"/>
          <p:cNvSpPr txBox="1"/>
          <p:nvPr/>
        </p:nvSpPr>
        <p:spPr>
          <a:xfrm>
            <a:off x="5272404" y="5849343"/>
            <a:ext cx="708067" cy="245328"/>
          </a:xfrm>
          <a:prstGeom prst="rect">
            <a:avLst/>
          </a:prstGeom>
        </p:spPr>
        <p:txBody>
          <a:bodyPr wrap="square">
            <a:spAutoFit/>
          </a:bodyPr>
          <a:lstStyle/>
          <a:p>
            <a:pPr algn="l"/>
            <a:r>
              <a:rPr lang="ja-JP" altLang="en-US" sz="1000" dirty="0">
                <a:solidFill>
                  <a:srgbClr val="000000"/>
                </a:solidFill>
                <a:latin typeface="HG丸ｺﾞｼｯｸM-PRO"/>
                <a:ea typeface="HG丸ｺﾞｼｯｸM-PRO"/>
              </a:rPr>
              <a:t>団体名</a:t>
            </a:r>
            <a:endParaRPr lang="ja-JP" altLang="en-US" sz="1100" dirty="0">
              <a:latin typeface="HG丸ｺﾞｼｯｸM-PRO"/>
              <a:ea typeface="HG丸ｺﾞｼｯｸM-PRO"/>
            </a:endParaRPr>
          </a:p>
        </p:txBody>
      </p:sp>
      <p:sp>
        <p:nvSpPr>
          <p:cNvPr id="1256" name="テキスト 192"/>
          <p:cNvSpPr txBox="1"/>
          <p:nvPr/>
        </p:nvSpPr>
        <p:spPr>
          <a:xfrm>
            <a:off x="5285818" y="6271960"/>
            <a:ext cx="984041" cy="245328"/>
          </a:xfrm>
          <a:prstGeom prst="rect">
            <a:avLst/>
          </a:prstGeom>
        </p:spPr>
        <p:txBody>
          <a:bodyPr wrap="square">
            <a:spAutoFit/>
          </a:bodyPr>
          <a:lstStyle/>
          <a:p>
            <a:pPr algn="l"/>
            <a:r>
              <a:rPr lang="ja-JP" altLang="en-US" sz="1000" dirty="0">
                <a:solidFill>
                  <a:srgbClr val="000000"/>
                </a:solidFill>
                <a:latin typeface="HG丸ｺﾞｼｯｸM-PRO"/>
                <a:ea typeface="HG丸ｺﾞｼｯｸM-PRO"/>
              </a:rPr>
              <a:t>受付担当者</a:t>
            </a:r>
            <a:endParaRPr lang="ja-JP" altLang="en-US" sz="1100" dirty="0">
              <a:latin typeface="HG丸ｺﾞｼｯｸM-PRO"/>
              <a:ea typeface="HG丸ｺﾞｼｯｸM-PRO"/>
            </a:endParaRPr>
          </a:p>
        </p:txBody>
      </p:sp>
      <p:sp>
        <p:nvSpPr>
          <p:cNvPr id="1257" name="テキスト ボックス 3"/>
          <p:cNvSpPr txBox="1"/>
          <p:nvPr/>
        </p:nvSpPr>
        <p:spPr>
          <a:xfrm>
            <a:off x="6398816" y="3230324"/>
            <a:ext cx="354304" cy="276999"/>
          </a:xfrm>
          <a:prstGeom prst="rect">
            <a:avLst/>
          </a:prstGeom>
          <a:noFill/>
          <a:ln>
            <a:noFill/>
            <a:miter/>
          </a:ln>
        </p:spPr>
        <p:txBody>
          <a:bodyPr wrap="square" rtlCol="0">
            <a:spAutoFit/>
          </a:bodyPr>
          <a:lstStyle/>
          <a:p>
            <a:r>
              <a:rPr kumimoji="1" lang="en-US" altLang="ja-JP" sz="1200" dirty="0" smtClean="0">
                <a:latin typeface="UD デジタル 教科書体 NK-B" panose="02020700000000000000" pitchFamily="18" charset="-128"/>
                <a:ea typeface="UD デジタル 教科書体 NK-B" panose="02020700000000000000" pitchFamily="18" charset="-128"/>
                <a:cs typeface="+mn-lt"/>
              </a:rPr>
              <a:t>×</a:t>
            </a:r>
            <a:endParaRPr kumimoji="1" lang="ja-JP" altLang="en-US" sz="1200" dirty="0" smtClean="0">
              <a:latin typeface="UD デジタル 教科書体 NK-B" panose="02020700000000000000" pitchFamily="18" charset="-128"/>
              <a:ea typeface="UD デジタル 教科書体 NK-B" panose="02020700000000000000" pitchFamily="18" charset="-128"/>
              <a:cs typeface="+mn-lt"/>
            </a:endParaRPr>
          </a:p>
        </p:txBody>
      </p:sp>
      <p:cxnSp>
        <p:nvCxnSpPr>
          <p:cNvPr id="1258" name="直線コネクタ 2"/>
          <p:cNvCxnSpPr/>
          <p:nvPr/>
        </p:nvCxnSpPr>
        <p:spPr>
          <a:xfrm>
            <a:off x="1147370" y="3248050"/>
            <a:ext cx="2220205" cy="0"/>
          </a:xfrm>
          <a:prstGeom prst="line">
            <a:avLst/>
          </a:prstGeom>
        </p:spPr>
        <p:style>
          <a:lnRef idx="1">
            <a:schemeClr val="dk1"/>
          </a:lnRef>
          <a:fillRef idx="0">
            <a:schemeClr val="dk1"/>
          </a:fillRef>
          <a:effectRef idx="0">
            <a:schemeClr val="dk1"/>
          </a:effectRef>
          <a:fontRef idx="minor">
            <a:schemeClr val="tx1"/>
          </a:fontRef>
        </p:style>
      </p:cxnSp>
      <p:sp>
        <p:nvSpPr>
          <p:cNvPr id="1259" name="テキスト 152"/>
          <p:cNvSpPr txBox="1"/>
          <p:nvPr/>
        </p:nvSpPr>
        <p:spPr>
          <a:xfrm>
            <a:off x="1113988" y="2792760"/>
            <a:ext cx="471915" cy="460772"/>
          </a:xfrm>
          <a:prstGeom prst="rect">
            <a:avLst/>
          </a:prstGeom>
        </p:spPr>
        <p:txBody>
          <a:bodyPr wrap="square">
            <a:spAutoFit/>
          </a:bodyPr>
          <a:lstStyle/>
          <a:p>
            <a:pPr algn="l"/>
            <a:r>
              <a:rPr lang="ja-JP" altLang="en-US" sz="2400"/>
              <a:t>金</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xDef>
      <a:spPr>
        <a:custGeom>
          <a:avLst/>
          <a:gdLst/>
          <a:ahLst/>
          <a:cxnLst/>
          <a:rect l="l" t="t" r="r" b="b"/>
          <a:pathLst/>
        </a:custGeom>
        <a:solidFill>
          <a:schemeClr val="accent6">
            <a:lumMod val="20000"/>
            <a:lumOff val="80000"/>
          </a:schemeClr>
        </a:solidFill>
        <a:ln>
          <a:miter/>
        </a:ln>
      </a:spPr>
      <a:bodyPr vertOverflow="overflow" horzOverflow="overflow"/>
      <a:lstStyle>
        <a:defPPr>
          <a:defRPr sz="1100" dirty="0" smtClean="0">
            <a:latin typeface="UD デジタル 教科書体 NK-B"/>
            <a:ea typeface="UD デジタル 教科書体 NK-B"/>
            <a:cs typeface="+mn-lt"/>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1318</TotalTime>
  <Words>861</Words>
  <Application>JUST Focus</Application>
  <Paragraphs>212</Paragraph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HGS行書体</vt:lpstr>
      <vt:lpstr>HG丸ｺﾞｼｯｸM-PRO</vt:lpstr>
      <vt:lpstr>ＭＳ Ｐゴシック</vt:lpstr>
      <vt:lpstr>ＭＳ 明朝</vt:lpstr>
      <vt:lpstr>UD デジタル 教科書体 N-B</vt:lpstr>
      <vt:lpstr>UD デジタル 教科書体 NK-B</vt:lpstr>
      <vt:lpstr>Arial</vt:lpstr>
      <vt:lpstr>Calibri</vt:lpstr>
      <vt:lpstr>Times New Roman</vt:lpstr>
      <vt:lpstr>Office ​​テーマ</vt:lpstr>
      <vt:lpstr>PowerPoint プレゼンテーション</vt:lpstr>
      <vt:lpstr>PowerPoint プレゼンテーション</vt:lpstr>
    </vt:vector>
  </TitlesOfParts>
  <Company>Toshiba</Company>
  <LinksUpToDate>false</LinksUpToDate>
  <SharedDoc>false</SharedDoc>
  <HyperlinksChanged>false</HyperlinksChanged>
  <AppVersion>5.0.3</AppVersion>
  <PresentationFormat>ユーザー設定</PresentationFormat>
  <Slides>2</Slides>
  <Notes>2</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kana</dc:creator>
  <cp:lastModifiedBy>野間　洲乃</cp:lastModifiedBy>
  <cp:lastPrinted>2026-01-27T07:39:54Z</cp:lastPrinted>
  <dcterms:created xsi:type="dcterms:W3CDTF">2020-02-12T11:45:43Z</dcterms:created>
  <dcterms:modified xsi:type="dcterms:W3CDTF">2026-01-30T01:18:05Z</dcterms:modified>
  <cp:revision>224</cp:revision>
</cp:coreProperties>
</file>

<file path=docProps/custom.xml><?xml version="1.0" encoding="utf-8"?>
<Properties xmlns:vt="http://schemas.openxmlformats.org/officeDocument/2006/docPropsVTypes" xmlns="http://schemas.openxmlformats.org/officeDocument/2006/custom-properties"/>
</file>